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5"/>
  </p:notesMasterIdLst>
  <p:handoutMasterIdLst>
    <p:handoutMasterId r:id="rId16"/>
  </p:handoutMasterIdLst>
  <p:sldIdLst>
    <p:sldId id="2145707890" r:id="rId5"/>
    <p:sldId id="270" r:id="rId6"/>
    <p:sldId id="2145707896" r:id="rId7"/>
    <p:sldId id="910" r:id="rId8"/>
    <p:sldId id="911" r:id="rId9"/>
    <p:sldId id="2145707891" r:id="rId10"/>
    <p:sldId id="2145707892" r:id="rId11"/>
    <p:sldId id="2145707894" r:id="rId12"/>
    <p:sldId id="2145707895" r:id="rId13"/>
    <p:sldId id="214570789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458E52-8A18-4D21-B138-C6E06DA35843}">
          <p14:sldIdLst>
            <p14:sldId id="2145707890"/>
            <p14:sldId id="270"/>
            <p14:sldId id="2145707896"/>
            <p14:sldId id="910"/>
            <p14:sldId id="911"/>
            <p14:sldId id="2145707891"/>
            <p14:sldId id="2145707892"/>
            <p14:sldId id="2145707894"/>
            <p14:sldId id="2145707895"/>
            <p14:sldId id="2145707893"/>
          </p14:sldIdLst>
        </p14:section>
        <p14:section name="Close" id="{F35C5BF8-B822-4534-AF40-115D3B7671AA}">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B6E6"/>
    <a:srgbClr val="005EB8"/>
    <a:srgbClr val="FFFFFF"/>
    <a:srgbClr val="AE25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B0982-A1DD-47B0-8285-212B0BE48A21}" v="1" dt="2022-12-14T13:43:06.8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ael Crawley" userId="44655bff-d379-444a-9cb2-d1022339f776" providerId="ADAL" clId="{CA9B0982-A1DD-47B0-8285-212B0BE48A21}"/>
    <pc:docChg chg="custSel modSld sldOrd">
      <pc:chgData name="Rachael Crawley" userId="44655bff-d379-444a-9cb2-d1022339f776" providerId="ADAL" clId="{CA9B0982-A1DD-47B0-8285-212B0BE48A21}" dt="2022-12-14T13:50:37.873" v="269" actId="20577"/>
      <pc:docMkLst>
        <pc:docMk/>
      </pc:docMkLst>
      <pc:sldChg chg="modSp mod">
        <pc:chgData name="Rachael Crawley" userId="44655bff-d379-444a-9cb2-d1022339f776" providerId="ADAL" clId="{CA9B0982-A1DD-47B0-8285-212B0BE48A21}" dt="2022-12-14T13:38:05.253" v="42" actId="27636"/>
        <pc:sldMkLst>
          <pc:docMk/>
          <pc:sldMk cId="521489316" sldId="270"/>
        </pc:sldMkLst>
        <pc:spChg chg="mod">
          <ac:chgData name="Rachael Crawley" userId="44655bff-d379-444a-9cb2-d1022339f776" providerId="ADAL" clId="{CA9B0982-A1DD-47B0-8285-212B0BE48A21}" dt="2022-12-14T13:38:05.253" v="42" actId="27636"/>
          <ac:spMkLst>
            <pc:docMk/>
            <pc:sldMk cId="521489316" sldId="270"/>
            <ac:spMk id="2" creationId="{12CA7016-D1D3-44E7-8337-6138257DB46F}"/>
          </ac:spMkLst>
        </pc:spChg>
      </pc:sldChg>
      <pc:sldChg chg="modSp mod">
        <pc:chgData name="Rachael Crawley" userId="44655bff-d379-444a-9cb2-d1022339f776" providerId="ADAL" clId="{CA9B0982-A1DD-47B0-8285-212B0BE48A21}" dt="2022-12-14T13:50:13.093" v="252" actId="20577"/>
        <pc:sldMkLst>
          <pc:docMk/>
          <pc:sldMk cId="4113328142" sldId="910"/>
        </pc:sldMkLst>
        <pc:spChg chg="mod">
          <ac:chgData name="Rachael Crawley" userId="44655bff-d379-444a-9cb2-d1022339f776" providerId="ADAL" clId="{CA9B0982-A1DD-47B0-8285-212B0BE48A21}" dt="2022-12-14T13:50:13.093" v="252" actId="20577"/>
          <ac:spMkLst>
            <pc:docMk/>
            <pc:sldMk cId="4113328142" sldId="910"/>
            <ac:spMk id="2" creationId="{32F3EF23-D890-462F-85C1-20D5F281FC02}"/>
          </ac:spMkLst>
        </pc:spChg>
        <pc:spChg chg="mod">
          <ac:chgData name="Rachael Crawley" userId="44655bff-d379-444a-9cb2-d1022339f776" providerId="ADAL" clId="{CA9B0982-A1DD-47B0-8285-212B0BE48A21}" dt="2022-12-14T13:40:31.907" v="75" actId="12"/>
          <ac:spMkLst>
            <pc:docMk/>
            <pc:sldMk cId="4113328142" sldId="910"/>
            <ac:spMk id="5" creationId="{F98BB333-2A9A-48E9-8236-B236CA357936}"/>
          </ac:spMkLst>
        </pc:spChg>
      </pc:sldChg>
      <pc:sldChg chg="modSp mod">
        <pc:chgData name="Rachael Crawley" userId="44655bff-d379-444a-9cb2-d1022339f776" providerId="ADAL" clId="{CA9B0982-A1DD-47B0-8285-212B0BE48A21}" dt="2022-12-14T13:50:37.873" v="269" actId="20577"/>
        <pc:sldMkLst>
          <pc:docMk/>
          <pc:sldMk cId="1610779295" sldId="911"/>
        </pc:sldMkLst>
        <pc:spChg chg="mod">
          <ac:chgData name="Rachael Crawley" userId="44655bff-d379-444a-9cb2-d1022339f776" providerId="ADAL" clId="{CA9B0982-A1DD-47B0-8285-212B0BE48A21}" dt="2022-12-14T13:50:37.873" v="269" actId="20577"/>
          <ac:spMkLst>
            <pc:docMk/>
            <pc:sldMk cId="1610779295" sldId="911"/>
            <ac:spMk id="2" creationId="{32F3EF23-D890-462F-85C1-20D5F281FC02}"/>
          </ac:spMkLst>
        </pc:spChg>
        <pc:spChg chg="mod">
          <ac:chgData name="Rachael Crawley" userId="44655bff-d379-444a-9cb2-d1022339f776" providerId="ADAL" clId="{CA9B0982-A1DD-47B0-8285-212B0BE48A21}" dt="2022-12-14T13:43:09.566" v="129" actId="113"/>
          <ac:spMkLst>
            <pc:docMk/>
            <pc:sldMk cId="1610779295" sldId="911"/>
            <ac:spMk id="5" creationId="{F98BB333-2A9A-48E9-8236-B236CA357936}"/>
          </ac:spMkLst>
        </pc:spChg>
      </pc:sldChg>
      <pc:sldChg chg="modSp mod ord">
        <pc:chgData name="Rachael Crawley" userId="44655bff-d379-444a-9cb2-d1022339f776" providerId="ADAL" clId="{CA9B0982-A1DD-47B0-8285-212B0BE48A21}" dt="2022-12-14T13:47:43.656" v="223" actId="20577"/>
        <pc:sldMkLst>
          <pc:docMk/>
          <pc:sldMk cId="167160085" sldId="2145707892"/>
        </pc:sldMkLst>
        <pc:spChg chg="mod">
          <ac:chgData name="Rachael Crawley" userId="44655bff-d379-444a-9cb2-d1022339f776" providerId="ADAL" clId="{CA9B0982-A1DD-47B0-8285-212B0BE48A21}" dt="2022-12-14T13:47:43.656" v="223" actId="20577"/>
          <ac:spMkLst>
            <pc:docMk/>
            <pc:sldMk cId="167160085" sldId="2145707892"/>
            <ac:spMk id="2" creationId="{5158D9FA-E1EE-4DC8-AAC2-C264BF573DF8}"/>
          </ac:spMkLst>
        </pc:spChg>
      </pc:sldChg>
      <pc:sldChg chg="modSp mod">
        <pc:chgData name="Rachael Crawley" userId="44655bff-d379-444a-9cb2-d1022339f776" providerId="ADAL" clId="{CA9B0982-A1DD-47B0-8285-212B0BE48A21}" dt="2022-12-14T13:46:15.204" v="151" actId="20577"/>
        <pc:sldMkLst>
          <pc:docMk/>
          <pc:sldMk cId="2809602482" sldId="2145707894"/>
        </pc:sldMkLst>
        <pc:spChg chg="mod">
          <ac:chgData name="Rachael Crawley" userId="44655bff-d379-444a-9cb2-d1022339f776" providerId="ADAL" clId="{CA9B0982-A1DD-47B0-8285-212B0BE48A21}" dt="2022-12-14T13:46:15.204" v="151" actId="20577"/>
          <ac:spMkLst>
            <pc:docMk/>
            <pc:sldMk cId="2809602482" sldId="2145707894"/>
            <ac:spMk id="2" creationId="{F6D57B2D-CC98-4FDA-9013-9924661A5AF1}"/>
          </ac:spMkLst>
        </pc:spChg>
      </pc:sldChg>
      <pc:sldChg chg="modSp mod">
        <pc:chgData name="Rachael Crawley" userId="44655bff-d379-444a-9cb2-d1022339f776" providerId="ADAL" clId="{CA9B0982-A1DD-47B0-8285-212B0BE48A21}" dt="2022-12-14T13:39:23.147" v="69" actId="14100"/>
        <pc:sldMkLst>
          <pc:docMk/>
          <pc:sldMk cId="3982860517" sldId="2145707896"/>
        </pc:sldMkLst>
        <pc:spChg chg="mod">
          <ac:chgData name="Rachael Crawley" userId="44655bff-d379-444a-9cb2-d1022339f776" providerId="ADAL" clId="{CA9B0982-A1DD-47B0-8285-212B0BE48A21}" dt="2022-12-14T13:39:23.147" v="69" actId="14100"/>
          <ac:spMkLst>
            <pc:docMk/>
            <pc:sldMk cId="3982860517" sldId="2145707896"/>
            <ac:spMk id="4" creationId="{F7BA5094-3CAE-49B9-B572-4A1A5F8A106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66CB11-1053-B6FB-0745-8B0C5D3DC85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F2F4983-5830-8BD8-76C6-7E23067379F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CBBDDF-42D1-7D4C-9565-7D0B4D861384}" type="datetimeFigureOut">
              <a:rPr lang="en-US" smtClean="0"/>
              <a:t>12/14/2022</a:t>
            </a:fld>
            <a:endParaRPr lang="en-US"/>
          </a:p>
        </p:txBody>
      </p:sp>
      <p:sp>
        <p:nvSpPr>
          <p:cNvPr id="4" name="Footer Placeholder 3">
            <a:extLst>
              <a:ext uri="{FF2B5EF4-FFF2-40B4-BE49-F238E27FC236}">
                <a16:creationId xmlns:a16="http://schemas.microsoft.com/office/drawing/2014/main" id="{16E4A478-15B2-8105-8B9A-037AE6018B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DD03FD4-059F-40BD-12B7-1107B2CAC8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7A6024-1CFE-244E-BC44-E487A5EADFF7}" type="slidenum">
              <a:rPr lang="en-US" smtClean="0"/>
              <a:t>‹#›</a:t>
            </a:fld>
            <a:endParaRPr lang="en-US"/>
          </a:p>
        </p:txBody>
      </p:sp>
    </p:spTree>
    <p:extLst>
      <p:ext uri="{BB962C8B-B14F-4D97-AF65-F5344CB8AC3E}">
        <p14:creationId xmlns:p14="http://schemas.microsoft.com/office/powerpoint/2010/main" val="1134333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52A811-B557-4A63-89F8-2631E9D10183}" type="datetimeFigureOut">
              <a:rPr lang="en-GB" smtClean="0"/>
              <a:t>14/12/2022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4173C2-93A5-41E6-8F82-D960DB610F3F}" type="slidenum">
              <a:rPr lang="en-GB" smtClean="0"/>
              <a:t>‹#›</a:t>
            </a:fld>
            <a:endParaRPr lang="en-GB"/>
          </a:p>
        </p:txBody>
      </p:sp>
    </p:spTree>
    <p:extLst>
      <p:ext uri="{BB962C8B-B14F-4D97-AF65-F5344CB8AC3E}">
        <p14:creationId xmlns:p14="http://schemas.microsoft.com/office/powerpoint/2010/main" val="2900957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5FF9-6187-5E4D-DBF1-385A465EB98A}"/>
              </a:ext>
            </a:extLst>
          </p:cNvPr>
          <p:cNvSpPr>
            <a:spLocks noGrp="1"/>
          </p:cNvSpPr>
          <p:nvPr>
            <p:ph type="title" hasCustomPrompt="1"/>
          </p:nvPr>
        </p:nvSpPr>
        <p:spPr>
          <a:xfrm>
            <a:off x="1887279" y="2103437"/>
            <a:ext cx="10515600" cy="1325563"/>
          </a:xfrm>
        </p:spPr>
        <p:txBody>
          <a:bodyPr/>
          <a:lstStyle>
            <a:lvl1pPr>
              <a:defRPr/>
            </a:lvl1pPr>
          </a:lstStyle>
          <a:p>
            <a:r>
              <a:rPr lang="en-GB"/>
              <a:t>Presentation title (Arial 36 bold)</a:t>
            </a:r>
            <a:endParaRPr lang="en-US"/>
          </a:p>
        </p:txBody>
      </p:sp>
      <p:sp>
        <p:nvSpPr>
          <p:cNvPr id="4" name="Subtitle 2">
            <a:extLst>
              <a:ext uri="{FF2B5EF4-FFF2-40B4-BE49-F238E27FC236}">
                <a16:creationId xmlns:a16="http://schemas.microsoft.com/office/drawing/2014/main" id="{03FE21F3-93E8-D419-AB0C-84A02DCA8A4E}"/>
              </a:ext>
            </a:extLst>
          </p:cNvPr>
          <p:cNvSpPr>
            <a:spLocks noGrp="1"/>
          </p:cNvSpPr>
          <p:nvPr>
            <p:ph type="subTitle" idx="1" hasCustomPrompt="1"/>
          </p:nvPr>
        </p:nvSpPr>
        <p:spPr>
          <a:xfrm>
            <a:off x="1887279" y="3530391"/>
            <a:ext cx="9144000" cy="466379"/>
          </a:xfrm>
        </p:spPr>
        <p:txBody>
          <a:bodyPr>
            <a:noAutofit/>
          </a:bodyPr>
          <a:lstStyle>
            <a:lvl1pPr marL="0" indent="0" algn="l">
              <a:buNone/>
              <a:defRPr sz="36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(Arial 36)</a:t>
            </a:r>
          </a:p>
        </p:txBody>
      </p:sp>
    </p:spTree>
    <p:extLst>
      <p:ext uri="{BB962C8B-B14F-4D97-AF65-F5344CB8AC3E}">
        <p14:creationId xmlns:p14="http://schemas.microsoft.com/office/powerpoint/2010/main" val="203061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blank">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C1DEA873-0B80-465E-B86A-5A245EEFDD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5985" y="148645"/>
            <a:ext cx="1248276" cy="1195158"/>
          </a:xfrm>
          <a:prstGeom prst="rect">
            <a:avLst/>
          </a:prstGeom>
        </p:spPr>
      </p:pic>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normAutofit/>
          </a:bodyPr>
          <a:lstStyle>
            <a:lvl1pPr>
              <a:defRPr sz="18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baseline="0">
                <a:latin typeface="Arial" panose="020B0604020202020204" pitchFamily="34" charset="0"/>
                <a:cs typeface="Arial" panose="020B0604020202020204" pitchFamily="34" charset="0"/>
              </a:defRPr>
            </a:lvl3pPr>
            <a:lvl4pPr>
              <a:defRPr sz="1800" baseline="0">
                <a:latin typeface="Arial" panose="020B0604020202020204" pitchFamily="34" charset="0"/>
                <a:cs typeface="Arial" panose="020B0604020202020204" pitchFamily="34" charset="0"/>
              </a:defRPr>
            </a:lvl4pPr>
            <a:lvl5pPr>
              <a:defRPr sz="1800" baseline="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0131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outh We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1EBB5-D973-4401-9483-75E23934020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6777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v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5FF9-6187-5E4D-DBF1-385A465EB98A}"/>
              </a:ext>
            </a:extLst>
          </p:cNvPr>
          <p:cNvSpPr>
            <a:spLocks noGrp="1"/>
          </p:cNvSpPr>
          <p:nvPr>
            <p:ph type="title"/>
          </p:nvPr>
        </p:nvSpPr>
        <p:spPr/>
        <p:txBody>
          <a:bodyPr/>
          <a:lstStyle/>
          <a:p>
            <a:r>
              <a:rPr lang="en-GB"/>
              <a:t>Click to edit Master title style</a:t>
            </a:r>
            <a:endParaRPr lang="en-US"/>
          </a:p>
        </p:txBody>
      </p:sp>
      <p:sp>
        <p:nvSpPr>
          <p:cNvPr id="4" name="Content Placeholder 3">
            <a:extLst>
              <a:ext uri="{FF2B5EF4-FFF2-40B4-BE49-F238E27FC236}">
                <a16:creationId xmlns:a16="http://schemas.microsoft.com/office/drawing/2014/main" id="{3BB2101F-C319-4045-895B-D5DFB503801D}"/>
              </a:ext>
            </a:extLst>
          </p:cNvPr>
          <p:cNvSpPr>
            <a:spLocks noGrp="1"/>
          </p:cNvSpPr>
          <p:nvPr>
            <p:ph sz="quarter" idx="10"/>
          </p:nvPr>
        </p:nvSpPr>
        <p:spPr>
          <a:xfrm>
            <a:off x="846739" y="1784350"/>
            <a:ext cx="7900988" cy="2928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6884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544689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9EEBC786-7C1F-7323-C117-1A9F48926DD7}"/>
              </a:ext>
            </a:extLst>
          </p:cNvPr>
          <p:cNvPicPr>
            <a:picLocks noChangeAspect="1"/>
          </p:cNvPicPr>
          <p:nvPr userDrawn="1"/>
        </p:nvPicPr>
        <p:blipFill>
          <a:blip r:embed="rId7"/>
          <a:stretch>
            <a:fillRect/>
          </a:stretch>
        </p:blipFill>
        <p:spPr>
          <a:xfrm>
            <a:off x="10855458" y="273761"/>
            <a:ext cx="1024676" cy="413811"/>
          </a:xfrm>
          <a:prstGeom prst="rect">
            <a:avLst/>
          </a:prstGeom>
        </p:spPr>
      </p:pic>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82" r:id="rId1"/>
    <p:sldLayoutId id="2147483668" r:id="rId2"/>
    <p:sldLayoutId id="2147483684" r:id="rId3"/>
    <p:sldLayoutId id="2147483683" r:id="rId4"/>
    <p:sldLayoutId id="2147483685" r:id="rId5"/>
  </p:sldLayoutIdLst>
  <p:txStyles>
    <p:titleStyle>
      <a:lvl1pPr algn="l" defTabSz="914400" rtl="0" eaLnBrk="1" latinLnBrk="0" hangingPunct="1">
        <a:lnSpc>
          <a:spcPct val="90000"/>
        </a:lnSpc>
        <a:spcBef>
          <a:spcPct val="0"/>
        </a:spcBef>
        <a:buNone/>
        <a:defRPr sz="3600" b="1" kern="1200">
          <a:solidFill>
            <a:srgbClr val="005EB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essexahsn.org.uk/projects/455/wessex-comprehensive-geriatric-assessment-cga-toolk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gbr01.safelinks.protection.outlook.com/?url=https%3A%2F%2Fapp.smartsheet.com%2Fb%2Fform%2F3bb76c142ce44067b9b448e69e1cb05d&amp;data=05%7C01%7Csusan.glanfield1%40nhs.net%7C68ad65e94a7541ca543608dad29a3921%7C37c354b285b047f5b22207b48d774ee3%7C0%7C0%7C638053857061631768%7CUnknown%7CTWFpbGZsb3d8eyJWIjoiMC4wLjAwMDAiLCJQIjoiV2luMzIiLCJBTiI6Ik1haWwiLCJXVCI6Mn0%3D%7C3000%7C%7C%7C&amp;sdata=MR8V1zxvZB%2B7J8jfx9iuVkUoiie%2FcJKX8GZvMWSYRfI%3D&amp;reserved=0" TargetMode="External"/><Relationship Id="rId2" Type="http://schemas.openxmlformats.org/officeDocument/2006/relationships/hyperlink" Target="https://www.swast.nhs.uk/welcome/care-providers/falls-1"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gbr01.safelinks.protection.outlook.com/?url=https%3A%2F%2Fforms.office.com%2FPages%2FResponsePage.aspx%3Fid%3Dkp4VA8ZyI0umSq9Q55Ctv_dA9U4P8pRJlfMkZVtSULxUQVNaRVNCTUxPNElSS1ZQSkVVSzhGNVBXUC4u&amp;data=05%7C01%7Crachael.crawley%40nhs.net%7C7593f9f2c7bb4f3c5e4208dad46c8596%7C37c354b285b047f5b22207b48d774ee3%7C0%7C0%7C638055860066542301%7CUnknown%7CTWFpbGZsb3d8eyJWIjoiMC4wLjAwMDAiLCJQIjoiV2luMzIiLCJBTiI6Ik1haWwiLCJXVCI6Mn0%3D%7C3000%7C%7C%7C&amp;sdata=ck6LKaggeQ2q3KADszpn5muphbb4lOUk3BIvt7Nq6MA%3D&amp;reserved=0" TargetMode="External"/><Relationship Id="rId2" Type="http://schemas.openxmlformats.org/officeDocument/2006/relationships/hyperlink" Target="https://gbr01.safelinks.protection.outlook.com/?url=https%3A%2F%2Ffuture.nhs.uk%2FECISTnetwork%2Fview%3FobjectId%3D37893328&amp;data=05%7C01%7Crachael.crawley%40nhs.net%7C7593f9f2c7bb4f3c5e4208dad46c8596%7C37c354b285b047f5b22207b48d774ee3%7C0%7C0%7C638055860066542301%7CUnknown%7CTWFpbGZsb3d8eyJWIjoiMC4wLjAwMDAiLCJQIjoiV2luMzIiLCJBTiI6Ik1haWwiLCJXVCI6Mn0%3D%7C3000%7C%7C%7C&amp;sdata=%2F%2BUHHQu2%2BD0WC1X7GN0FyZGVZ%2FB3JxMDCyqZYMUQxEw%3D&amp;reserved=0"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hyperlink" Target="https://swahsn.com/programmes/patient-safety/managing-deterioration/" TargetMode="External"/><Relationship Id="rId3" Type="http://schemas.openxmlformats.org/officeDocument/2006/relationships/hyperlink" Target="https://gbr01.safelinks.protection.outlook.com/?url=https%3A%2F%2Fwessexahsn.org.uk%2Fprojects%2F442%2Fmdt-frailty-toolkit&amp;data=05%7C01%7Crachael.crawley%40nhs.net%7C5a670c1a8bbc4e8e52b408dad9d08993%7C37c354b285b047f5b22207b48d774ee3%7C0%7C1%7C638061786932248226%7CUnknown%7CTWFpbGZsb3d8eyJWIjoiMC4wLjAwMDAiLCJQIjoiV2luMzIiLCJBTiI6Ik1haWwiLCJXVCI6Mn0%3D%7C3000%7C%7C%7C&amp;sdata=u3XFja34RuYeErj4HiRbSEbj%2BLboit9Nqkcc1dqPHCk%3D&amp;reserved=0" TargetMode="External"/><Relationship Id="rId7" Type="http://schemas.openxmlformats.org/officeDocument/2006/relationships/hyperlink" Target="https://swahsn.com/programmes/care-homes/" TargetMode="External"/><Relationship Id="rId2" Type="http://schemas.openxmlformats.org/officeDocument/2006/relationships/hyperlink" Target="https://wessexahsn.org.uk/img/projects/Frailty%20fundamentals%20explained-1664901342.pdf" TargetMode="External"/><Relationship Id="rId1" Type="http://schemas.openxmlformats.org/officeDocument/2006/relationships/slideLayout" Target="../slideLayouts/slideLayout3.xml"/><Relationship Id="rId6" Type="http://schemas.openxmlformats.org/officeDocument/2006/relationships/hyperlink" Target="https://gbr01.safelinks.protection.outlook.com/?url=https%3A%2F%2Fportal.e-lfh.org.uk%2FComponent%2FDetails%2F683810&amp;data=05%7C01%7Crachael.crawley%40nhs.net%7C5a670c1a8bbc4e8e52b408dad9d08993%7C37c354b285b047f5b22207b48d774ee3%7C0%7C1%7C638061786932248226%7CUnknown%7CTWFpbGZsb3d8eyJWIjoiMC4wLjAwMDAiLCJQIjoiV2luMzIiLCJBTiI6Ik1haWwiLCJXVCI6Mn0%3D%7C3000%7C%7C%7C&amp;sdata=WgIWp5wR%2F2nzpjAA3aL13%2FqUlYk3qgMQuUU1dbHAtrk%3D&amp;reserved=0" TargetMode="External"/><Relationship Id="rId5" Type="http://schemas.openxmlformats.org/officeDocument/2006/relationships/hyperlink" Target="https://gbr01.safelinks.protection.outlook.com/?url=https%3A%2F%2Fwessexahsn.org.uk%2Fprojects%2F315%2Fwessex-acute-frailty-education-and-awareness&amp;data=05%7C01%7Crachael.crawley%40nhs.net%7C5a670c1a8bbc4e8e52b408dad9d08993%7C37c354b285b047f5b22207b48d774ee3%7C0%7C1%7C638061786932248226%7CUnknown%7CTWFpbGZsb3d8eyJWIjoiMC4wLjAwMDAiLCJQIjoiV2luMzIiLCJBTiI6Ik1haWwiLCJXVCI6Mn0%3D%7C3000%7C%7C%7C&amp;sdata=AdFxQUJJ%2F3Wwz0z7IKsn6GcWDXSWtWTCMW04dDXNa84%3D&amp;reserved=0" TargetMode="External"/><Relationship Id="rId4" Type="http://schemas.openxmlformats.org/officeDocument/2006/relationships/hyperlink" Target="https://gbr01.safelinks.protection.outlook.com/?url=https%3A%2F%2Fwessexahsn.org.uk%2Fprojects%2F354%2Fhydration-at-home-toolkit&amp;data=05%7C01%7Crachael.crawley%40nhs.net%7C5a670c1a8bbc4e8e52b408dad9d08993%7C37c354b285b047f5b22207b48d774ee3%7C0%7C1%7C638061786932248226%7CUnknown%7CTWFpbGZsb3d8eyJWIjoiMC4wLjAwMDAiLCJQIjoiV2luMzIiLCJBTiI6Ik1haWwiLCJXVCI6Mn0%3D%7C3000%7C%7C%7C&amp;sdata=%2Bj2pKrGI0Nwyj%2F12SljlYz8wIfik6VTkvQBXm2zgZBA%3D&amp;reserved=0" TargetMode="External"/><Relationship Id="rId9" Type="http://schemas.openxmlformats.org/officeDocument/2006/relationships/hyperlink" Target="https://swahsn.com/programmes/patient-safety/managing-deterioration/restore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gbr01.safelinks.protection.outlook.com/?url=https%3A%2F%2Fwessexahsn.org.uk%2Fimg%2Fprojects%2FWessex%2520CGA%25207%2520Guiding%2520Principles.pdf&amp;data=05%7C01%7Crachael.crawley%40nhs.net%7C5a670c1a8bbc4e8e52b408dad9d08993%7C37c354b285b047f5b22207b48d774ee3%7C0%7C1%7C638061786932248226%7CUnknown%7CTWFpbGZsb3d8eyJWIjoiMC4wLjAwMDAiLCJQIjoiV2luMzIiLCJBTiI6Ik1haWwiLCJXVCI6Mn0%3D%7C3000%7C%7C%7C&amp;sdata=gNBX9Mx%2Ft8a8hRKZ%2B59o2MwvCTwE1EbqLMCiyYYjZLo%3D&amp;reserved=0" TargetMode="External"/><Relationship Id="rId7" Type="http://schemas.openxmlformats.org/officeDocument/2006/relationships/hyperlink" Target="https://gbr01.safelinks.protection.outlook.com/?url=https%3A%2F%2Fwww.bgs.org.uk%2F&amp;data=05%7C01%7Crachael.crawley%40nhs.net%7C5a670c1a8bbc4e8e52b408dad9d08993%7C37c354b285b047f5b22207b48d774ee3%7C0%7C1%7C638061786932404881%7CUnknown%7CTWFpbGZsb3d8eyJWIjoiMC4wLjAwMDAiLCJQIjoiV2luMzIiLCJBTiI6Ik1haWwiLCJXVCI6Mn0%3D%7C3000%7C%7C%7C&amp;sdata=4peFQ1amt9gabhmqqvqKkdXeH4kuwQMYml3%2BkYF52rg%3D&amp;reserved=0" TargetMode="External"/><Relationship Id="rId2" Type="http://schemas.openxmlformats.org/officeDocument/2006/relationships/hyperlink" Target="https://gbr01.safelinks.protection.outlook.com/?url=https%3A%2F%2Fwessexahsn.org.uk%2Fprojects%2F455%2Fwessex-comprehensive-geriatric-assessment-cga-toolkit&amp;data=05%7C01%7Crachael.crawley%40nhs.net%7C5a670c1a8bbc4e8e52b408dad9d08993%7C37c354b285b047f5b22207b48d774ee3%7C0%7C1%7C638061786932248226%7CUnknown%7CTWFpbGZsb3d8eyJWIjoiMC4wLjAwMDAiLCJQIjoiV2luMzIiLCJBTiI6Ik1haWwiLCJXVCI6Mn0%3D%7C3000%7C%7C%7C&amp;sdata=47oWcuF5PMicWvGWTsbL%2BzYv%2BPwVLyH6hvuWjP0IUSo%3D&amp;reserved=0" TargetMode="External"/><Relationship Id="rId1" Type="http://schemas.openxmlformats.org/officeDocument/2006/relationships/slideLayout" Target="../slideLayouts/slideLayout4.xml"/><Relationship Id="rId6" Type="http://schemas.openxmlformats.org/officeDocument/2006/relationships/hyperlink" Target="https://gbr01.safelinks.protection.outlook.com/?url=https%3A%2F%2Fwessexahsn.org.uk%2Fimg%2Fprojects%2FWessex%2520CGA%2520Criteria%2520Recommendations.pdf&amp;data=05%7C01%7Crachael.crawley%40nhs.net%7C5a670c1a8bbc4e8e52b408dad9d08993%7C37c354b285b047f5b22207b48d774ee3%7C0%7C1%7C638061786932404881%7CUnknown%7CTWFpbGZsb3d8eyJWIjoiMC4wLjAwMDAiLCJQIjoiV2luMzIiLCJBTiI6Ik1haWwiLCJXVCI6Mn0%3D%7C3000%7C%7C%7C&amp;sdata=CY0xoDakKOwM9stGRnjiDmzXo77V5Uleadu3Zs78yDM%3D&amp;reserved=0" TargetMode="External"/><Relationship Id="rId5" Type="http://schemas.openxmlformats.org/officeDocument/2006/relationships/hyperlink" Target="https://gbr01.safelinks.protection.outlook.com/?url=https%3A%2F%2Fwessexahsn.org.uk%2Fimg%2Fprojects%2FCGA%2520Pathway%2520Overlap%2520updated.pdf&amp;data=05%7C01%7Crachael.crawley%40nhs.net%7C5a670c1a8bbc4e8e52b408dad9d08993%7C37c354b285b047f5b22207b48d774ee3%7C0%7C1%7C638061786932404881%7CUnknown%7CTWFpbGZsb3d8eyJWIjoiMC4wLjAwMDAiLCJQIjoiV2luMzIiLCJBTiI6Ik1haWwiLCJXVCI6Mn0%3D%7C3000%7C%7C%7C&amp;sdata=zmAyQP8WOMsO6Tudtnhw1jAxukJqR59GKye%2FeSbgtyA%3D&amp;reserved=0" TargetMode="External"/><Relationship Id="rId4" Type="http://schemas.openxmlformats.org/officeDocument/2006/relationships/hyperlink" Target="https://gbr01.safelinks.protection.outlook.com/?url=https%3A%2F%2Fwessexahsn.org.uk%2Fimg%2Fprojects%2FWessex%2520CGA%2520case%2520studies.pdf&amp;data=05%7C01%7Crachael.crawley%40nhs.net%7C5a670c1a8bbc4e8e52b408dad9d08993%7C37c354b285b047f5b22207b48d774ee3%7C0%7C1%7C638061786932248226%7CUnknown%7CTWFpbGZsb3d8eyJWIjoiMC4wLjAwMDAiLCJQIjoiV2luMzIiLCJBTiI6Ik1haWwiLCJXVCI6Mn0%3D%7C3000%7C%7C%7C&amp;sdata=o%2BqH5hz7cu8s2vR6t4Z76dVYs3%2B4%2FdRYWQ%2FUH2rdv7U%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4BD4-74EB-4BCA-9353-DA04E937E7DC}"/>
              </a:ext>
            </a:extLst>
          </p:cNvPr>
          <p:cNvSpPr>
            <a:spLocks noGrp="1"/>
          </p:cNvSpPr>
          <p:nvPr>
            <p:ph type="title"/>
          </p:nvPr>
        </p:nvSpPr>
        <p:spPr>
          <a:xfrm>
            <a:off x="1887279" y="2103437"/>
            <a:ext cx="9342375" cy="1325563"/>
          </a:xfrm>
        </p:spPr>
        <p:txBody>
          <a:bodyPr/>
          <a:lstStyle/>
          <a:p>
            <a:r>
              <a:rPr lang="en-GB" dirty="0"/>
              <a:t>Going Further for Winter Priorities –</a:t>
            </a:r>
            <a:br>
              <a:rPr lang="en-GB" dirty="0"/>
            </a:br>
            <a:r>
              <a:rPr lang="en-GB" dirty="0"/>
              <a:t>Falls and Primary Care Opportunities</a:t>
            </a:r>
          </a:p>
        </p:txBody>
      </p:sp>
      <p:sp>
        <p:nvSpPr>
          <p:cNvPr id="3" name="Subtitle 2">
            <a:extLst>
              <a:ext uri="{FF2B5EF4-FFF2-40B4-BE49-F238E27FC236}">
                <a16:creationId xmlns:a16="http://schemas.microsoft.com/office/drawing/2014/main" id="{CA7CE9D8-8FF2-4F6C-9586-8D59A302F4CD}"/>
              </a:ext>
            </a:extLst>
          </p:cNvPr>
          <p:cNvSpPr>
            <a:spLocks noGrp="1"/>
          </p:cNvSpPr>
          <p:nvPr>
            <p:ph type="subTitle" idx="1"/>
          </p:nvPr>
        </p:nvSpPr>
        <p:spPr/>
        <p:txBody>
          <a:bodyPr/>
          <a:lstStyle/>
          <a:p>
            <a:r>
              <a:rPr lang="en-GB" dirty="0"/>
              <a:t> </a:t>
            </a:r>
          </a:p>
        </p:txBody>
      </p:sp>
      <p:sp>
        <p:nvSpPr>
          <p:cNvPr id="4" name="Rectangle 3">
            <a:extLst>
              <a:ext uri="{FF2B5EF4-FFF2-40B4-BE49-F238E27FC236}">
                <a16:creationId xmlns:a16="http://schemas.microsoft.com/office/drawing/2014/main" id="{B8349158-97F0-4A09-AADA-07707C437474}"/>
              </a:ext>
            </a:extLst>
          </p:cNvPr>
          <p:cNvSpPr/>
          <p:nvPr/>
        </p:nvSpPr>
        <p:spPr>
          <a:xfrm>
            <a:off x="1887279" y="4098161"/>
            <a:ext cx="6096000" cy="1135952"/>
          </a:xfrm>
          <a:prstGeom prst="rect">
            <a:avLst/>
          </a:prstGeom>
        </p:spPr>
        <p:txBody>
          <a:bodyPr>
            <a:spAutoFit/>
          </a:bodyPr>
          <a:lstStyle/>
          <a:p>
            <a:pPr>
              <a:lnSpc>
                <a:spcPct val="120000"/>
              </a:lnSpc>
              <a:spcAft>
                <a:spcPts val="600"/>
              </a:spcAft>
            </a:pPr>
            <a:r>
              <a:rPr lang="en-GB" dirty="0">
                <a:solidFill>
                  <a:srgbClr val="00B0F0"/>
                </a:solidFill>
                <a:latin typeface="Arial"/>
                <a:cs typeface="Arial"/>
              </a:rPr>
              <a:t>Rachael Crawley</a:t>
            </a:r>
          </a:p>
          <a:p>
            <a:pPr>
              <a:lnSpc>
                <a:spcPct val="120000"/>
              </a:lnSpc>
              <a:spcAft>
                <a:spcPts val="600"/>
              </a:spcAft>
            </a:pPr>
            <a:r>
              <a:rPr lang="en-GB" dirty="0">
                <a:solidFill>
                  <a:srgbClr val="00B0F0"/>
                </a:solidFill>
                <a:latin typeface="Arial"/>
                <a:cs typeface="Arial"/>
              </a:rPr>
              <a:t>Primary Care Development Team</a:t>
            </a:r>
            <a:br>
              <a:rPr lang="en-GB" dirty="0">
                <a:solidFill>
                  <a:srgbClr val="00B0F0"/>
                </a:solidFill>
                <a:latin typeface="Arial"/>
                <a:cs typeface="Arial"/>
              </a:rPr>
            </a:br>
            <a:r>
              <a:rPr lang="en-GB" dirty="0">
                <a:solidFill>
                  <a:srgbClr val="00B0F0"/>
                </a:solidFill>
                <a:latin typeface="Arial"/>
                <a:cs typeface="Arial"/>
              </a:rPr>
              <a:t>NHS England – South West</a:t>
            </a:r>
          </a:p>
        </p:txBody>
      </p:sp>
    </p:spTree>
    <p:extLst>
      <p:ext uri="{BB962C8B-B14F-4D97-AF65-F5344CB8AC3E}">
        <p14:creationId xmlns:p14="http://schemas.microsoft.com/office/powerpoint/2010/main" val="332143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FBB00AF-B0A7-7EC6-BB71-3FF5EBF76FAF}"/>
              </a:ext>
            </a:extLst>
          </p:cNvPr>
          <p:cNvSpPr>
            <a:spLocks noGrp="1"/>
          </p:cNvSpPr>
          <p:nvPr>
            <p:ph type="title"/>
          </p:nvPr>
        </p:nvSpPr>
        <p:spPr>
          <a:xfrm>
            <a:off x="838200" y="365125"/>
            <a:ext cx="10515600" cy="1325563"/>
          </a:xfrm>
        </p:spPr>
        <p:txBody>
          <a:bodyPr/>
          <a:lstStyle/>
          <a:p>
            <a:r>
              <a:rPr lang="en-US" dirty="0"/>
              <a:t>Polypharmacy and reducing risk of harm</a:t>
            </a:r>
          </a:p>
        </p:txBody>
      </p:sp>
      <p:pic>
        <p:nvPicPr>
          <p:cNvPr id="4" name="Content Placeholder 3">
            <a:extLst>
              <a:ext uri="{FF2B5EF4-FFF2-40B4-BE49-F238E27FC236}">
                <a16:creationId xmlns:a16="http://schemas.microsoft.com/office/drawing/2014/main" id="{116F67D9-C4F5-466C-AE8D-321803ADECA2}"/>
              </a:ext>
            </a:extLst>
          </p:cNvPr>
          <p:cNvPicPr>
            <a:picLocks noGrp="1" noChangeAspect="1"/>
          </p:cNvPicPr>
          <p:nvPr>
            <p:ph sz="quarter" idx="10"/>
          </p:nvPr>
        </p:nvPicPr>
        <p:blipFill>
          <a:blip r:embed="rId2"/>
          <a:stretch>
            <a:fillRect/>
          </a:stretch>
        </p:blipFill>
        <p:spPr>
          <a:xfrm>
            <a:off x="846739" y="2342508"/>
            <a:ext cx="10742510" cy="1921267"/>
          </a:xfrm>
          <a:prstGeom prst="rect">
            <a:avLst/>
          </a:prstGeom>
          <a:noFill/>
        </p:spPr>
      </p:pic>
    </p:spTree>
    <p:extLst>
      <p:ext uri="{BB962C8B-B14F-4D97-AF65-F5344CB8AC3E}">
        <p14:creationId xmlns:p14="http://schemas.microsoft.com/office/powerpoint/2010/main" val="296397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A7016-D1D3-44E7-8337-6138257DB46F}"/>
              </a:ext>
            </a:extLst>
          </p:cNvPr>
          <p:cNvSpPr>
            <a:spLocks noGrp="1"/>
          </p:cNvSpPr>
          <p:nvPr>
            <p:ph type="title"/>
          </p:nvPr>
        </p:nvSpPr>
        <p:spPr>
          <a:xfrm>
            <a:off x="559293" y="1037979"/>
            <a:ext cx="10351363" cy="1483279"/>
          </a:xfrm>
        </p:spPr>
        <p:txBody>
          <a:bodyPr>
            <a:normAutofit/>
          </a:bodyPr>
          <a:lstStyle/>
          <a:p>
            <a:r>
              <a:rPr lang="en-GB" dirty="0"/>
              <a:t>Resources links and considerations for Primary Care Teams to support work on Falls.</a:t>
            </a:r>
          </a:p>
        </p:txBody>
      </p:sp>
      <p:sp>
        <p:nvSpPr>
          <p:cNvPr id="3" name="Content Placeholder 2">
            <a:extLst>
              <a:ext uri="{FF2B5EF4-FFF2-40B4-BE49-F238E27FC236}">
                <a16:creationId xmlns:a16="http://schemas.microsoft.com/office/drawing/2014/main" id="{40F56964-513A-4457-B797-F99F55640CF8}"/>
              </a:ext>
            </a:extLst>
          </p:cNvPr>
          <p:cNvSpPr>
            <a:spLocks noGrp="1"/>
          </p:cNvSpPr>
          <p:nvPr>
            <p:ph sz="quarter" idx="10"/>
          </p:nvPr>
        </p:nvSpPr>
        <p:spPr>
          <a:xfrm>
            <a:off x="665825" y="2432482"/>
            <a:ext cx="10757551" cy="3986605"/>
          </a:xfrm>
        </p:spPr>
        <p:txBody>
          <a:bodyPr>
            <a:normAutofit/>
          </a:bodyPr>
          <a:lstStyle/>
          <a:p>
            <a:pPr marL="0" indent="0">
              <a:buNone/>
            </a:pPr>
            <a:r>
              <a:rPr lang="en-GB" sz="1800" b="1" dirty="0">
                <a:solidFill>
                  <a:srgbClr val="0070C0"/>
                </a:solidFill>
              </a:rPr>
              <a:t>Enhanced Health in Care Homes </a:t>
            </a:r>
          </a:p>
          <a:p>
            <a:r>
              <a:rPr lang="en-GB" dirty="0"/>
              <a:t>S</a:t>
            </a:r>
            <a:r>
              <a:rPr lang="en-GB" sz="1800" dirty="0"/>
              <a:t>ome top tips for Personalised Care and Support Plans (IIF EHCH-02 and EHCH-04)</a:t>
            </a:r>
          </a:p>
          <a:p>
            <a:r>
              <a:rPr lang="en-GB" dirty="0">
                <a:hlinkClick r:id="rId2"/>
              </a:rPr>
              <a:t>Wessex Comprehensive Geriatric Assessment (CGA) Toolkit </a:t>
            </a:r>
            <a:r>
              <a:rPr lang="en-GB" dirty="0"/>
              <a:t>– Wessex AHSN</a:t>
            </a:r>
          </a:p>
          <a:p>
            <a:r>
              <a:rPr lang="en-GB" sz="1800" dirty="0"/>
              <a:t>Role of </a:t>
            </a:r>
            <a:r>
              <a:rPr lang="en-GB" dirty="0"/>
              <a:t>Polypharmacy in falls and other potential risks of harm (IIF SMR-01B and SMR-01D)</a:t>
            </a:r>
          </a:p>
          <a:p>
            <a:r>
              <a:rPr lang="en-GB" sz="1800" dirty="0"/>
              <a:t>Falls within Care Homes – Care Homes are asked to record when a resident falls and that the MDT review the information and take any appropriate action.</a:t>
            </a:r>
          </a:p>
          <a:p>
            <a:r>
              <a:rPr lang="en-GB" dirty="0"/>
              <a:t>Do the Care Homes in your patch have access to clinical decision makers for residents who have fallen in core hours and out of hours? What is the general practice response/plan?</a:t>
            </a:r>
          </a:p>
          <a:p>
            <a:r>
              <a:rPr lang="en-GB" sz="1800" dirty="0"/>
              <a:t>Do the Care Homes in your area know about the </a:t>
            </a:r>
            <a:r>
              <a:rPr lang="en-GB" dirty="0"/>
              <a:t>Urgent Community Response service that aims to respond within two hours when a patient needs are urgent but not an emergency 08:00 to 20:00</a:t>
            </a:r>
          </a:p>
          <a:p>
            <a:r>
              <a:rPr lang="en-GB" sz="1800" dirty="0"/>
              <a:t>Do Care Homes know about the Community Falls Response service in your area for Level 1 and Level 2 falls?</a:t>
            </a:r>
          </a:p>
        </p:txBody>
      </p:sp>
    </p:spTree>
    <p:extLst>
      <p:ext uri="{BB962C8B-B14F-4D97-AF65-F5344CB8AC3E}">
        <p14:creationId xmlns:p14="http://schemas.microsoft.com/office/powerpoint/2010/main" val="521489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BA5094-3CAE-49B9-B572-4A1A5F8A106B}"/>
              </a:ext>
            </a:extLst>
          </p:cNvPr>
          <p:cNvSpPr>
            <a:spLocks noGrp="1"/>
          </p:cNvSpPr>
          <p:nvPr>
            <p:ph type="title"/>
          </p:nvPr>
        </p:nvSpPr>
        <p:spPr>
          <a:xfrm>
            <a:off x="838200" y="860020"/>
            <a:ext cx="9424386" cy="1119700"/>
          </a:xfrm>
        </p:spPr>
        <p:txBody>
          <a:bodyPr>
            <a:normAutofit fontScale="90000"/>
          </a:bodyPr>
          <a:lstStyle/>
          <a:p>
            <a:r>
              <a:rPr lang="en-GB" dirty="0"/>
              <a:t>System considerations to support primary care this winter:</a:t>
            </a:r>
            <a:br>
              <a:rPr lang="en-GB" dirty="0"/>
            </a:br>
            <a:endParaRPr lang="en-GB" dirty="0"/>
          </a:p>
        </p:txBody>
      </p:sp>
      <p:sp>
        <p:nvSpPr>
          <p:cNvPr id="5" name="TextBox 4">
            <a:extLst>
              <a:ext uri="{FF2B5EF4-FFF2-40B4-BE49-F238E27FC236}">
                <a16:creationId xmlns:a16="http://schemas.microsoft.com/office/drawing/2014/main" id="{6CC641A2-540E-45D3-A10B-C1895C40DA0E}"/>
              </a:ext>
            </a:extLst>
          </p:cNvPr>
          <p:cNvSpPr txBox="1"/>
          <p:nvPr/>
        </p:nvSpPr>
        <p:spPr>
          <a:xfrm>
            <a:off x="625151" y="2304661"/>
            <a:ext cx="8602825" cy="369331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Data, data, data – Do Systems know what UCR referral numbers from primary care or care homes – Can this be triangulated with local intelligence for areas of challenge?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are Systems supporting the Multidisciplinary Team approach to develop integrated neighbourhood teams to address the winter challenges more effectively?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can Systems be assured that health inequalities are being actively addressed in the winter priorities work? Is PHM driving the work with high intensity users? Is Core20Plus5 being used to drive work on Structured Medication Reviews?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Is personalisation being meaningfully adopted to support patients live better for longer?</a:t>
            </a:r>
          </a:p>
        </p:txBody>
      </p:sp>
    </p:spTree>
    <p:extLst>
      <p:ext uri="{BB962C8B-B14F-4D97-AF65-F5344CB8AC3E}">
        <p14:creationId xmlns:p14="http://schemas.microsoft.com/office/powerpoint/2010/main" val="398286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3EF23-D890-462F-85C1-20D5F281FC02}"/>
              </a:ext>
            </a:extLst>
          </p:cNvPr>
          <p:cNvSpPr>
            <a:spLocks noGrp="1"/>
          </p:cNvSpPr>
          <p:nvPr>
            <p:ph type="title"/>
          </p:nvPr>
        </p:nvSpPr>
        <p:spPr>
          <a:xfrm>
            <a:off x="614331" y="1037979"/>
            <a:ext cx="10641498" cy="779935"/>
          </a:xfrm>
        </p:spPr>
        <p:txBody>
          <a:bodyPr>
            <a:normAutofit fontScale="90000"/>
          </a:bodyPr>
          <a:lstStyle/>
          <a:p>
            <a:br>
              <a:rPr lang="en-US" dirty="0"/>
            </a:br>
            <a:r>
              <a:rPr lang="en-US" sz="3100" b="1" i="1" dirty="0"/>
              <a:t>Enhanced Health in Care Homes </a:t>
            </a:r>
            <a:r>
              <a:rPr lang="en-US" sz="3100" b="1" dirty="0"/>
              <a:t>– </a:t>
            </a:r>
            <a:br>
              <a:rPr lang="en-US" sz="3100" b="1" dirty="0"/>
            </a:br>
            <a:r>
              <a:rPr lang="en-US" sz="3100" b="1" dirty="0"/>
              <a:t>6 Top Tips for </a:t>
            </a:r>
            <a:r>
              <a:rPr lang="en-US" sz="3100" b="1" dirty="0" err="1"/>
              <a:t>Personalised</a:t>
            </a:r>
            <a:r>
              <a:rPr lang="en-US" sz="3100" b="1" dirty="0"/>
              <a:t> Care and Support Plans…</a:t>
            </a:r>
            <a:br>
              <a:rPr lang="en-US" sz="3100" dirty="0"/>
            </a:br>
            <a:endParaRPr lang="en-GB" sz="3100" dirty="0"/>
          </a:p>
        </p:txBody>
      </p:sp>
      <p:sp>
        <p:nvSpPr>
          <p:cNvPr id="5" name="TextBox 4">
            <a:extLst>
              <a:ext uri="{FF2B5EF4-FFF2-40B4-BE49-F238E27FC236}">
                <a16:creationId xmlns:a16="http://schemas.microsoft.com/office/drawing/2014/main" id="{F98BB333-2A9A-48E9-8236-B236CA357936}"/>
              </a:ext>
            </a:extLst>
          </p:cNvPr>
          <p:cNvSpPr txBox="1"/>
          <p:nvPr/>
        </p:nvSpPr>
        <p:spPr>
          <a:xfrm>
            <a:off x="514906" y="2121763"/>
            <a:ext cx="10740924" cy="4278094"/>
          </a:xfrm>
          <a:prstGeom prst="rect">
            <a:avLst/>
          </a:prstGeom>
          <a:noFill/>
        </p:spPr>
        <p:txBody>
          <a:bodyPr wrap="square">
            <a:spAutoFit/>
          </a:bodyPr>
          <a:lstStyle/>
          <a:p>
            <a:pPr marL="457200" indent="-457200">
              <a:buFont typeface="+mj-lt"/>
              <a:buAutoNum type="arabicPeriod"/>
            </a:pPr>
            <a:r>
              <a:rPr lang="en-US" sz="2000" dirty="0">
                <a:latin typeface="Arial" panose="020B0604020202020204" pitchFamily="34" charset="0"/>
                <a:cs typeface="Arial" panose="020B0604020202020204" pitchFamily="34" charset="0"/>
              </a:rPr>
              <a:t>Treatment Escalation plans/what do I (or my family on my behalf if I am not able to make those decisions) want to happen if I become acutely unwell. How can the wider MDT support the care home workforce to make the person’s plan a reality.</a:t>
            </a:r>
          </a:p>
          <a:p>
            <a:pPr marL="457200" indent="-457200">
              <a:buFont typeface="+mj-lt"/>
              <a:buAutoNum type="arabicPeriod"/>
            </a:pPr>
            <a:endParaRPr lang="en-US" sz="2000" dirty="0">
              <a:latin typeface="Arial" panose="020B0604020202020204" pitchFamily="34" charset="0"/>
              <a:cs typeface="Arial" panose="020B0604020202020204" pitchFamily="34" charset="0"/>
            </a:endParaRPr>
          </a:p>
          <a:p>
            <a:pPr marL="457200" indent="-457200">
              <a:buFont typeface="+mj-lt"/>
              <a:buAutoNum type="arabicPeriod"/>
            </a:pPr>
            <a:r>
              <a:rPr lang="en-US" sz="2000" dirty="0">
                <a:latin typeface="Arial" panose="020B0604020202020204" pitchFamily="34" charset="0"/>
                <a:cs typeface="Arial" panose="020B0604020202020204" pitchFamily="34" charset="0"/>
              </a:rPr>
              <a:t>End of Life plans/what do I (or my family on my behalf if I am not able to make those decisions) want to happen in terms of where I want to be when I pass away, my wishes around what happens next, who to contact etc.</a:t>
            </a:r>
          </a:p>
          <a:p>
            <a:pPr marL="457200" indent="-457200">
              <a:buFont typeface="+mj-lt"/>
              <a:buAutoNum type="arabicPeriod"/>
            </a:pPr>
            <a:endParaRPr lang="en-US" sz="2000" dirty="0">
              <a:latin typeface="Arial" panose="020B0604020202020204" pitchFamily="34" charset="0"/>
              <a:cs typeface="Arial" panose="020B0604020202020204" pitchFamily="34" charset="0"/>
            </a:endParaRPr>
          </a:p>
          <a:p>
            <a:pPr marL="457200" indent="-457200">
              <a:buFont typeface="+mj-lt"/>
              <a:buAutoNum type="arabicPeriod"/>
            </a:pPr>
            <a:r>
              <a:rPr lang="en-US" sz="2000" dirty="0">
                <a:latin typeface="Arial" panose="020B0604020202020204" pitchFamily="34" charset="0"/>
                <a:cs typeface="Arial" panose="020B0604020202020204" pitchFamily="34" charset="0"/>
              </a:rPr>
              <a:t>From a primary care lens, remember to link Structured Medication reviews into the PCSP, so everyone knows if there is a change to medications, what has been tried before, what the person’s preferences are around which medications they take and the impact that might have on their daily living.</a:t>
            </a:r>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411332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3EF23-D890-462F-85C1-20D5F281FC02}"/>
              </a:ext>
            </a:extLst>
          </p:cNvPr>
          <p:cNvSpPr>
            <a:spLocks noGrp="1"/>
          </p:cNvSpPr>
          <p:nvPr>
            <p:ph type="title"/>
          </p:nvPr>
        </p:nvSpPr>
        <p:spPr>
          <a:xfrm>
            <a:off x="688369" y="750013"/>
            <a:ext cx="10735006" cy="945223"/>
          </a:xfrm>
        </p:spPr>
        <p:txBody>
          <a:bodyPr>
            <a:normAutofit fontScale="90000"/>
          </a:bodyPr>
          <a:lstStyle/>
          <a:p>
            <a:br>
              <a:rPr lang="en-US" dirty="0"/>
            </a:br>
            <a:r>
              <a:rPr lang="en-US" sz="3100" b="1" i="1" dirty="0"/>
              <a:t>Enhanced Health in Care Homes </a:t>
            </a:r>
            <a:r>
              <a:rPr lang="en-US" sz="3100" b="1" dirty="0"/>
              <a:t>– </a:t>
            </a:r>
            <a:br>
              <a:rPr lang="en-US" sz="3100" b="1" dirty="0"/>
            </a:br>
            <a:r>
              <a:rPr lang="en-US" sz="3100" b="1" dirty="0"/>
              <a:t>Top Tips for </a:t>
            </a:r>
            <a:r>
              <a:rPr lang="en-US" sz="3100" b="1" dirty="0" err="1"/>
              <a:t>Personalised</a:t>
            </a:r>
            <a:r>
              <a:rPr lang="en-US" sz="3100" b="1" dirty="0"/>
              <a:t> Care and Support Plans</a:t>
            </a:r>
            <a:br>
              <a:rPr lang="en-US" dirty="0"/>
            </a:br>
            <a:endParaRPr lang="en-GB" dirty="0"/>
          </a:p>
        </p:txBody>
      </p:sp>
      <p:sp>
        <p:nvSpPr>
          <p:cNvPr id="5" name="TextBox 4">
            <a:extLst>
              <a:ext uri="{FF2B5EF4-FFF2-40B4-BE49-F238E27FC236}">
                <a16:creationId xmlns:a16="http://schemas.microsoft.com/office/drawing/2014/main" id="{F98BB333-2A9A-48E9-8236-B236CA357936}"/>
              </a:ext>
            </a:extLst>
          </p:cNvPr>
          <p:cNvSpPr txBox="1"/>
          <p:nvPr/>
        </p:nvSpPr>
        <p:spPr>
          <a:xfrm>
            <a:off x="614331" y="1817914"/>
            <a:ext cx="10641498" cy="4893647"/>
          </a:xfrm>
          <a:prstGeom prst="rect">
            <a:avLst/>
          </a:prstGeom>
          <a:noFill/>
        </p:spPr>
        <p:txBody>
          <a:bodyPr wrap="square">
            <a:spAutoFit/>
          </a:bodyPr>
          <a:lstStyle/>
          <a:p>
            <a:r>
              <a:rPr lang="en-US" sz="2000" dirty="0">
                <a:latin typeface="Arial" panose="020B0604020202020204" pitchFamily="34" charset="0"/>
                <a:cs typeface="Arial" panose="020B0604020202020204" pitchFamily="34" charset="0"/>
              </a:rPr>
              <a:t>4.    As part of the MDT approach consider how Social Prescribing could play a role in enabling that person to continue to engage with ‘what matters to them’ in the community or the community coming into their home. Who else in the Care Home has the same interests? How could the Community Hubs link through to local voluntary sector organisations/community groups provide a network or assist the person to engage in the activities which enrich their life.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5.    All parts of the PCSP should be reviewed after a hospital stay or a change in circumstance.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6.    Remember this is not any organisations plan, </a:t>
            </a:r>
            <a:r>
              <a:rPr lang="en-US" sz="2000" b="1" i="1" dirty="0">
                <a:solidFill>
                  <a:srgbClr val="0070C0"/>
                </a:solidFill>
                <a:latin typeface="Arial" panose="020B0604020202020204" pitchFamily="34" charset="0"/>
                <a:cs typeface="Arial" panose="020B0604020202020204" pitchFamily="34" charset="0"/>
              </a:rPr>
              <a:t>this is the person’s plan </a:t>
            </a:r>
            <a:r>
              <a:rPr lang="en-US" sz="2000" dirty="0">
                <a:latin typeface="Arial" panose="020B0604020202020204" pitchFamily="34" charset="0"/>
                <a:cs typeface="Arial" panose="020B0604020202020204" pitchFamily="34" charset="0"/>
              </a:rPr>
              <a:t>and the language within it should be reflective of their voice. The Care Home is the person’s home. Would we refer to people as a ‘resident’ in another setting i.e. the place the person was living before moving to the Care Home?</a:t>
            </a:r>
          </a:p>
          <a:p>
            <a:pPr marL="514350" indent="-514350">
              <a:buFont typeface="+mj-lt"/>
              <a:buAutoNum type="arabicPeriod"/>
            </a:pPr>
            <a:endParaRPr lang="en-US" sz="3200" dirty="0"/>
          </a:p>
        </p:txBody>
      </p:sp>
    </p:spTree>
    <p:extLst>
      <p:ext uri="{BB962C8B-B14F-4D97-AF65-F5344CB8AC3E}">
        <p14:creationId xmlns:p14="http://schemas.microsoft.com/office/powerpoint/2010/main" val="1610779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DF11-FFF2-4998-A924-3898BDBAA875}"/>
              </a:ext>
            </a:extLst>
          </p:cNvPr>
          <p:cNvSpPr>
            <a:spLocks noGrp="1"/>
          </p:cNvSpPr>
          <p:nvPr>
            <p:ph type="title"/>
          </p:nvPr>
        </p:nvSpPr>
        <p:spPr>
          <a:xfrm>
            <a:off x="532660" y="365125"/>
            <a:ext cx="10821140" cy="1325563"/>
          </a:xfrm>
        </p:spPr>
        <p:txBody>
          <a:bodyPr/>
          <a:lstStyle/>
          <a:p>
            <a:r>
              <a:rPr lang="en-GB" dirty="0"/>
              <a:t>Further Falls Resources and Ideas</a:t>
            </a:r>
          </a:p>
        </p:txBody>
      </p:sp>
      <p:sp>
        <p:nvSpPr>
          <p:cNvPr id="3" name="TextBox 2">
            <a:extLst>
              <a:ext uri="{FF2B5EF4-FFF2-40B4-BE49-F238E27FC236}">
                <a16:creationId xmlns:a16="http://schemas.microsoft.com/office/drawing/2014/main" id="{C3C37E6A-D467-48FB-B70E-F89FF2524AC0}"/>
              </a:ext>
            </a:extLst>
          </p:cNvPr>
          <p:cNvSpPr txBox="1"/>
          <p:nvPr/>
        </p:nvSpPr>
        <p:spPr>
          <a:xfrm>
            <a:off x="532660" y="1358283"/>
            <a:ext cx="8424909" cy="483209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Falls Resources</a:t>
            </a:r>
            <a:endParaRPr lang="en-GB"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 reminder that South West Ambulance Service has some excellent videos and resources to support staff in falls prevention and managing someone who has fallen. </a:t>
            </a:r>
            <a:r>
              <a:rPr lang="en-US" sz="1600" dirty="0" err="1">
                <a:latin typeface="Arial" panose="020B0604020202020204" pitchFamily="34" charset="0"/>
                <a:cs typeface="Arial" panose="020B0604020202020204" pitchFamily="34" charset="0"/>
              </a:rPr>
              <a:t>FallSafe</a:t>
            </a:r>
            <a:r>
              <a:rPr lang="en-US" sz="1600" dirty="0">
                <a:latin typeface="Arial" panose="020B0604020202020204" pitchFamily="34" charset="0"/>
                <a:cs typeface="Arial" panose="020B0604020202020204" pitchFamily="34" charset="0"/>
              </a:rPr>
              <a:t> which supports decision making after a fall, a resource pack, a conveyance form as well as guides on using lifting equipment. </a:t>
            </a:r>
            <a:r>
              <a:rPr lang="en-US" sz="1600" u="sng" dirty="0">
                <a:latin typeface="Arial" panose="020B0604020202020204" pitchFamily="34" charset="0"/>
                <a:cs typeface="Arial" panose="020B0604020202020204" pitchFamily="34" charset="0"/>
                <a:hlinkClick r:id="rId2"/>
              </a:rPr>
              <a:t>Welcome to SWASFT - (swast.nhs.uk)</a:t>
            </a:r>
            <a:endParaRPr lang="en-GB"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p>
          <a:p>
            <a:endParaRPr lang="en-GB" sz="1600" dirty="0">
              <a:latin typeface="Arial" panose="020B0604020202020204" pitchFamily="34" charset="0"/>
              <a:cs typeface="Arial" panose="020B0604020202020204" pitchFamily="34" charset="0"/>
            </a:endParaRPr>
          </a:p>
          <a:p>
            <a:r>
              <a:rPr lang="en-US" sz="1600" b="1" dirty="0" err="1">
                <a:latin typeface="Arial" panose="020B0604020202020204" pitchFamily="34" charset="0"/>
                <a:cs typeface="Arial" panose="020B0604020202020204" pitchFamily="34" charset="0"/>
              </a:rPr>
              <a:t>FallSafe</a:t>
            </a:r>
            <a:r>
              <a:rPr lang="en-US" sz="1600" b="1" dirty="0">
                <a:latin typeface="Arial" panose="020B0604020202020204" pitchFamily="34" charset="0"/>
                <a:cs typeface="Arial" panose="020B0604020202020204" pitchFamily="34" charset="0"/>
              </a:rPr>
              <a:t> Information Session</a:t>
            </a:r>
            <a:endParaRPr lang="en-GB"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 2019 Active Gloucestershire, in partnership with NHS Gloucestershire and their Frailty and MSK Clinical </a:t>
            </a:r>
            <a:r>
              <a:rPr lang="en-US" sz="1600" dirty="0" err="1">
                <a:latin typeface="Arial" panose="020B0604020202020204" pitchFamily="34" charset="0"/>
                <a:cs typeface="Arial" panose="020B0604020202020204" pitchFamily="34" charset="0"/>
              </a:rPr>
              <a:t>Programme</a:t>
            </a:r>
            <a:r>
              <a:rPr lang="en-US" sz="1600" dirty="0">
                <a:latin typeface="Arial" panose="020B0604020202020204" pitchFamily="34" charset="0"/>
                <a:cs typeface="Arial" panose="020B0604020202020204" pitchFamily="34" charset="0"/>
              </a:rPr>
              <a:t> Groups developed a prevention campaign, aimed at increasing strength and balance-based exercise to contribute towards reducing the risk of falls in older people across the county. </a:t>
            </a:r>
            <a:endParaRPr lang="en-GB"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Gloucestershire are inviting any locality in England* (Active Partnerships, Local Authorities, NHS departments, Public Health teams etc.) that is interested to hear more about the campaign and how it can be used to join us for a virtual information session on January 10 ‘23 between 2.00-3.00pm.  To attend, please complete this form and you will be contacted with the joining link </a:t>
            </a:r>
            <a:r>
              <a:rPr lang="en-US" sz="1600" u="sng" dirty="0">
                <a:latin typeface="Arial" panose="020B0604020202020204" pitchFamily="34" charset="0"/>
                <a:cs typeface="Arial" panose="020B0604020202020204" pitchFamily="34" charset="0"/>
                <a:hlinkClick r:id="rId3"/>
              </a:rPr>
              <a:t>https://app.smartsheet.com/b/form/3bb76c142ce44067b9b448e69e1cb05d</a:t>
            </a:r>
            <a:endParaRPr lang="en-GB" sz="1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762448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D9FA-E1EE-4DC8-AAC2-C264BF573DF8}"/>
              </a:ext>
            </a:extLst>
          </p:cNvPr>
          <p:cNvSpPr>
            <a:spLocks noGrp="1"/>
          </p:cNvSpPr>
          <p:nvPr>
            <p:ph type="title"/>
          </p:nvPr>
        </p:nvSpPr>
        <p:spPr/>
        <p:txBody>
          <a:bodyPr>
            <a:normAutofit/>
          </a:bodyPr>
          <a:lstStyle/>
          <a:p>
            <a:r>
              <a:rPr lang="en-GB" dirty="0"/>
              <a:t>Further falls initiatives… Reconditioning Games</a:t>
            </a:r>
          </a:p>
        </p:txBody>
      </p:sp>
      <p:sp>
        <p:nvSpPr>
          <p:cNvPr id="3" name="Content Placeholder 2">
            <a:extLst>
              <a:ext uri="{FF2B5EF4-FFF2-40B4-BE49-F238E27FC236}">
                <a16:creationId xmlns:a16="http://schemas.microsoft.com/office/drawing/2014/main" id="{E19706FF-45E5-47E8-ABF4-85FC22B0E560}"/>
              </a:ext>
            </a:extLst>
          </p:cNvPr>
          <p:cNvSpPr>
            <a:spLocks noGrp="1"/>
          </p:cNvSpPr>
          <p:nvPr>
            <p:ph sz="quarter" idx="10"/>
          </p:nvPr>
        </p:nvSpPr>
        <p:spPr>
          <a:xfrm>
            <a:off x="781877" y="1833143"/>
            <a:ext cx="10641499" cy="4608754"/>
          </a:xfrm>
        </p:spPr>
        <p:txBody>
          <a:bodyPr>
            <a:normAutofit fontScale="92500" lnSpcReduction="20000"/>
          </a:bodyPr>
          <a:lstStyle/>
          <a:p>
            <a:pPr marL="0" indent="0">
              <a:buNone/>
            </a:pPr>
            <a:r>
              <a:rPr lang="en-US" dirty="0">
                <a:solidFill>
                  <a:schemeClr val="tx1">
                    <a:lumMod val="95000"/>
                    <a:lumOff val="5000"/>
                  </a:schemeClr>
                </a:solidFill>
              </a:rPr>
              <a:t>The re-conditioning games are running between Nov 2022 and March 2023 to create a culture which embraces and celebrates physical patient activity. The initiative encourages everyone to try innovative and fun ways to promote a positive approach to physical activity for patients. The games will raise awareness about re-conditioning for patients while in bed and aid recovery.  </a:t>
            </a:r>
            <a:endParaRPr lang="en-GB" b="1" dirty="0">
              <a:solidFill>
                <a:srgbClr val="0070C0"/>
              </a:solidFill>
            </a:endParaRPr>
          </a:p>
          <a:p>
            <a:pPr marL="0" indent="0">
              <a:buNone/>
            </a:pPr>
            <a:r>
              <a:rPr lang="en-GB" b="1" dirty="0">
                <a:solidFill>
                  <a:srgbClr val="0070C0"/>
                </a:solidFill>
              </a:rPr>
              <a:t>For all those people in the neighbourhood who would benefit from the</a:t>
            </a:r>
          </a:p>
          <a:p>
            <a:pPr marL="0" indent="0">
              <a:buNone/>
            </a:pPr>
            <a:endParaRPr lang="en-GB" dirty="0"/>
          </a:p>
          <a:p>
            <a:pPr lvl="0"/>
            <a:endParaRPr lang="en-GB" dirty="0"/>
          </a:p>
          <a:p>
            <a:pPr lvl="0"/>
            <a:endParaRPr lang="en-GB" dirty="0"/>
          </a:p>
          <a:p>
            <a:pPr lvl="0"/>
            <a:endParaRPr lang="en-GB" dirty="0"/>
          </a:p>
          <a:p>
            <a:pPr lvl="0"/>
            <a:endParaRPr lang="en-GB" dirty="0"/>
          </a:p>
          <a:p>
            <a:pPr lvl="0"/>
            <a:endParaRPr lang="en-GB" dirty="0"/>
          </a:p>
          <a:p>
            <a:pPr lvl="0"/>
            <a:r>
              <a:rPr lang="en-GB" dirty="0"/>
              <a:t>Reconditioning Games in the South West - ECIST are hosting the Reconditioning Games nationally. </a:t>
            </a:r>
            <a:r>
              <a:rPr lang="en-GB" u="sng" dirty="0">
                <a:hlinkClick r:id="rId2"/>
              </a:rPr>
              <a:t>Mission to #ReconditionTheNation - ECIST Network - FutureNHS Collaboration Platform</a:t>
            </a:r>
            <a:r>
              <a:rPr lang="en-GB" dirty="0"/>
              <a:t>  </a:t>
            </a:r>
          </a:p>
          <a:p>
            <a:pPr lvl="0"/>
            <a:r>
              <a:rPr lang="en-GB" dirty="0"/>
              <a:t>The Reconditioning Games run between November 1</a:t>
            </a:r>
            <a:r>
              <a:rPr lang="en-GB" baseline="30000" dirty="0"/>
              <a:t>st</a:t>
            </a:r>
            <a:r>
              <a:rPr lang="en-GB" dirty="0"/>
              <a:t>-April 30</a:t>
            </a:r>
            <a:r>
              <a:rPr lang="en-GB" baseline="30000" dirty="0"/>
              <a:t>th</a:t>
            </a:r>
            <a:r>
              <a:rPr lang="en-GB" dirty="0"/>
              <a:t>, so plenty of time for teams to sign up and join in</a:t>
            </a:r>
          </a:p>
          <a:p>
            <a:r>
              <a:rPr lang="en-GB" dirty="0"/>
              <a:t>Teams can register on the South West form via this link: </a:t>
            </a:r>
            <a:r>
              <a:rPr lang="en-GB" u="sng" dirty="0">
                <a:hlinkClick r:id="rId3"/>
              </a:rPr>
              <a:t>Recondition the Nation campaign 2022/2023: South West registration (office.com)</a:t>
            </a:r>
            <a:r>
              <a:rPr lang="en-GB" dirty="0"/>
              <a:t> </a:t>
            </a:r>
          </a:p>
          <a:p>
            <a:endParaRPr lang="en-GB" dirty="0"/>
          </a:p>
        </p:txBody>
      </p:sp>
      <p:pic>
        <p:nvPicPr>
          <p:cNvPr id="4" name="Picture 3">
            <a:extLst>
              <a:ext uri="{FF2B5EF4-FFF2-40B4-BE49-F238E27FC236}">
                <a16:creationId xmlns:a16="http://schemas.microsoft.com/office/drawing/2014/main" id="{DC2238B5-53BA-4A19-BFE2-66BE5E463FBF}"/>
              </a:ext>
            </a:extLst>
          </p:cNvPr>
          <p:cNvPicPr>
            <a:picLocks noChangeAspect="1"/>
          </p:cNvPicPr>
          <p:nvPr/>
        </p:nvPicPr>
        <p:blipFill>
          <a:blip r:embed="rId4"/>
          <a:stretch>
            <a:fillRect/>
          </a:stretch>
        </p:blipFill>
        <p:spPr>
          <a:xfrm>
            <a:off x="2790825" y="3045041"/>
            <a:ext cx="5243566" cy="1677878"/>
          </a:xfrm>
          <a:prstGeom prst="rect">
            <a:avLst/>
          </a:prstGeom>
        </p:spPr>
      </p:pic>
    </p:spTree>
    <p:extLst>
      <p:ext uri="{BB962C8B-B14F-4D97-AF65-F5344CB8AC3E}">
        <p14:creationId xmlns:p14="http://schemas.microsoft.com/office/powerpoint/2010/main" val="16716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7B2D-CC98-4FDA-9013-9924661A5AF1}"/>
              </a:ext>
            </a:extLst>
          </p:cNvPr>
          <p:cNvSpPr>
            <a:spLocks noGrp="1"/>
          </p:cNvSpPr>
          <p:nvPr>
            <p:ph type="title"/>
          </p:nvPr>
        </p:nvSpPr>
        <p:spPr>
          <a:xfrm>
            <a:off x="462337" y="365125"/>
            <a:ext cx="10891463" cy="1325563"/>
          </a:xfrm>
        </p:spPr>
        <p:txBody>
          <a:bodyPr/>
          <a:lstStyle/>
          <a:p>
            <a:r>
              <a:rPr lang="en-GB" dirty="0"/>
              <a:t>Resources from AHSNs</a:t>
            </a:r>
          </a:p>
        </p:txBody>
      </p:sp>
      <p:sp>
        <p:nvSpPr>
          <p:cNvPr id="3" name="Content Placeholder 2">
            <a:extLst>
              <a:ext uri="{FF2B5EF4-FFF2-40B4-BE49-F238E27FC236}">
                <a16:creationId xmlns:a16="http://schemas.microsoft.com/office/drawing/2014/main" id="{8D252B44-23AE-499F-92E0-7B676953CB07}"/>
              </a:ext>
            </a:extLst>
          </p:cNvPr>
          <p:cNvSpPr>
            <a:spLocks noGrp="1"/>
          </p:cNvSpPr>
          <p:nvPr>
            <p:ph sz="quarter" idx="4294967295"/>
          </p:nvPr>
        </p:nvSpPr>
        <p:spPr>
          <a:xfrm>
            <a:off x="256855" y="1407561"/>
            <a:ext cx="9770724" cy="4842320"/>
          </a:xfrm>
        </p:spPr>
        <p:txBody>
          <a:bodyPr>
            <a:normAutofit fontScale="70000" lnSpcReduction="20000"/>
          </a:bodyPr>
          <a:lstStyle/>
          <a:p>
            <a:pPr marL="0" indent="0">
              <a:buNone/>
            </a:pPr>
            <a:r>
              <a:rPr lang="en-GB" sz="2300" dirty="0">
                <a:hlinkClick r:id="rId2"/>
              </a:rPr>
              <a:t>Frailty Fundamentals </a:t>
            </a:r>
            <a:r>
              <a:rPr lang="en-GB" sz="2300" dirty="0"/>
              <a:t>– Wessex AHSN click on any of the circles and take you to the relevant place!</a:t>
            </a:r>
          </a:p>
          <a:p>
            <a:pPr marL="0" indent="0">
              <a:buNone/>
            </a:pPr>
            <a:r>
              <a:rPr lang="en-GB" sz="2300" dirty="0"/>
              <a:t>Here are some more that are relevant to primary care:</a:t>
            </a:r>
          </a:p>
          <a:p>
            <a:pPr lvl="0"/>
            <a:r>
              <a:rPr lang="en-GB" sz="2300" dirty="0"/>
              <a:t>Wessex AHSN MDT Toolkit </a:t>
            </a:r>
            <a:r>
              <a:rPr lang="en-GB" sz="2300" u="sng" dirty="0">
                <a:hlinkClick r:id="rId3"/>
              </a:rPr>
              <a:t>https://wessexahsn.org.uk/projects/442/mdt-frailty-toolkit</a:t>
            </a:r>
            <a:r>
              <a:rPr lang="en-GB" sz="2300" dirty="0"/>
              <a:t> built on a GP best practice model</a:t>
            </a:r>
          </a:p>
          <a:p>
            <a:pPr lvl="0"/>
            <a:r>
              <a:rPr lang="en-GB" sz="2300" dirty="0"/>
              <a:t>Hydration at home toolkit </a:t>
            </a:r>
            <a:r>
              <a:rPr lang="en-GB" sz="2300" u="sng" dirty="0">
                <a:hlinkClick r:id="rId4"/>
              </a:rPr>
              <a:t>https://wessexahsn.org.uk/projects/354/hydration-at-home-toolkit</a:t>
            </a:r>
            <a:r>
              <a:rPr lang="en-GB" sz="2300" dirty="0"/>
              <a:t> links to e-learning, posters, leaflets (could be displayed) within settings or welcome to use on websites 😊, link to Grandads story – great resource for </a:t>
            </a:r>
            <a:r>
              <a:rPr lang="en-GB" sz="2300" dirty="0" err="1"/>
              <a:t>dom</a:t>
            </a:r>
            <a:r>
              <a:rPr lang="en-GB" sz="2300" dirty="0"/>
              <a:t> care and care homes (was initially developed to be played in GP waiting room pre </a:t>
            </a:r>
            <a:r>
              <a:rPr lang="en-GB" sz="2300" dirty="0" err="1"/>
              <a:t>Covid</a:t>
            </a:r>
            <a:r>
              <a:rPr lang="en-GB" sz="2300" dirty="0"/>
              <a:t> but can be used/shared on any platform!)</a:t>
            </a:r>
          </a:p>
          <a:p>
            <a:pPr lvl="0"/>
            <a:r>
              <a:rPr lang="en-GB" sz="2300" dirty="0"/>
              <a:t>Frailty e-learning implementation resources </a:t>
            </a:r>
            <a:r>
              <a:rPr lang="en-GB" sz="2300" u="sng" dirty="0">
                <a:hlinkClick r:id="rId5"/>
              </a:rPr>
              <a:t>https://wessexahsn.org.uk/projects/315/wessex-acute-frailty-education-and-awareness</a:t>
            </a:r>
            <a:r>
              <a:rPr lang="en-GB" sz="2300" dirty="0"/>
              <a:t> and link to e-learning programme </a:t>
            </a:r>
            <a:r>
              <a:rPr lang="en-GB" sz="2300" u="sng" dirty="0">
                <a:hlinkClick r:id="rId6"/>
              </a:rPr>
              <a:t>https://portal.e-lfh.org.uk/Component/Details/683810</a:t>
            </a:r>
            <a:r>
              <a:rPr lang="en-GB" sz="2300" dirty="0"/>
              <a:t> </a:t>
            </a:r>
          </a:p>
          <a:p>
            <a:pPr marL="0" lvl="0" indent="0">
              <a:buNone/>
            </a:pPr>
            <a:endParaRPr lang="en-GB" sz="2300" dirty="0"/>
          </a:p>
          <a:p>
            <a:pPr marL="0" lvl="0" indent="0">
              <a:buNone/>
            </a:pPr>
            <a:r>
              <a:rPr lang="en-GB" sz="2300" dirty="0"/>
              <a:t>Some relevant resources from South West AHSN</a:t>
            </a:r>
            <a:endParaRPr lang="en-GB" sz="2300" dirty="0">
              <a:hlinkClick r:id="rId7"/>
            </a:endParaRPr>
          </a:p>
          <a:p>
            <a:r>
              <a:rPr lang="en-GB" sz="2300" dirty="0">
                <a:hlinkClick r:id="rId7"/>
              </a:rPr>
              <a:t>Care Homes </a:t>
            </a:r>
            <a:r>
              <a:rPr lang="en-GB" sz="2300" dirty="0"/>
              <a:t>– Piloting Safer Administration of Medicines interventions in care homes across the South West.</a:t>
            </a:r>
          </a:p>
          <a:p>
            <a:r>
              <a:rPr lang="en-GB" sz="2300" dirty="0">
                <a:hlinkClick r:id="rId8"/>
              </a:rPr>
              <a:t>Managing Deterioration </a:t>
            </a:r>
            <a:r>
              <a:rPr lang="en-GB" sz="2300" dirty="0"/>
              <a:t>– Supporting the adoption and spread of deterioration management tools in care homes across the patient pathway</a:t>
            </a:r>
          </a:p>
          <a:p>
            <a:r>
              <a:rPr lang="en-GB" sz="2300" dirty="0">
                <a:hlinkClick r:id="rId9"/>
              </a:rPr>
              <a:t>RESTORE2</a:t>
            </a:r>
            <a:r>
              <a:rPr lang="en-GB" sz="2300" dirty="0"/>
              <a:t> – The British Geriatric Society and CQC recommend using RESTORE2 to take vital signs measurements and recognise deterioration in care home residents.</a:t>
            </a:r>
          </a:p>
          <a:p>
            <a:endParaRPr lang="en-GB" dirty="0"/>
          </a:p>
          <a:p>
            <a:pPr lvl="0"/>
            <a:endParaRPr lang="en-GB" sz="1600" dirty="0"/>
          </a:p>
          <a:p>
            <a:pPr lvl="0"/>
            <a:endParaRPr lang="en-GB" dirty="0"/>
          </a:p>
          <a:p>
            <a:pPr marL="0" indent="0">
              <a:buNone/>
            </a:pPr>
            <a:endParaRPr lang="en-GB" dirty="0"/>
          </a:p>
        </p:txBody>
      </p:sp>
    </p:spTree>
    <p:extLst>
      <p:ext uri="{BB962C8B-B14F-4D97-AF65-F5344CB8AC3E}">
        <p14:creationId xmlns:p14="http://schemas.microsoft.com/office/powerpoint/2010/main" val="2809602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D8770-FD48-4716-8E0B-85734D726CB2}"/>
              </a:ext>
            </a:extLst>
          </p:cNvPr>
          <p:cNvSpPr>
            <a:spLocks noGrp="1"/>
          </p:cNvSpPr>
          <p:nvPr>
            <p:ph type="title"/>
          </p:nvPr>
        </p:nvSpPr>
        <p:spPr/>
        <p:txBody>
          <a:bodyPr/>
          <a:lstStyle/>
          <a:p>
            <a:r>
              <a:rPr lang="en-GB" dirty="0"/>
              <a:t>CGA Comprehensive Geriatric Assessment</a:t>
            </a:r>
          </a:p>
        </p:txBody>
      </p:sp>
      <p:sp>
        <p:nvSpPr>
          <p:cNvPr id="3" name="Content Placeholder 2">
            <a:extLst>
              <a:ext uri="{FF2B5EF4-FFF2-40B4-BE49-F238E27FC236}">
                <a16:creationId xmlns:a16="http://schemas.microsoft.com/office/drawing/2014/main" id="{AFC0B96F-AE5A-4548-8F99-95DBFB2CBDED}"/>
              </a:ext>
            </a:extLst>
          </p:cNvPr>
          <p:cNvSpPr>
            <a:spLocks noGrp="1"/>
          </p:cNvSpPr>
          <p:nvPr>
            <p:ph sz="quarter" idx="10"/>
          </p:nvPr>
        </p:nvSpPr>
        <p:spPr>
          <a:xfrm>
            <a:off x="955498" y="1438382"/>
            <a:ext cx="11065266" cy="4818580"/>
          </a:xfrm>
        </p:spPr>
        <p:txBody>
          <a:bodyPr>
            <a:normAutofit/>
          </a:bodyPr>
          <a:lstStyle/>
          <a:p>
            <a:pPr lvl="0"/>
            <a:r>
              <a:rPr lang="en-GB" sz="1900" dirty="0"/>
              <a:t>CGA toolkit </a:t>
            </a:r>
            <a:r>
              <a:rPr lang="en-GB" sz="1900" u="sng" dirty="0">
                <a:hlinkClick r:id="rId2"/>
              </a:rPr>
              <a:t>https://wessexahsn.org.uk/projects/455/wessex-comprehensive-geriatric-assessment-cga-toolkit</a:t>
            </a:r>
            <a:r>
              <a:rPr lang="en-GB" sz="1900" dirty="0"/>
              <a:t> </a:t>
            </a:r>
          </a:p>
          <a:p>
            <a:pPr lvl="0"/>
            <a:r>
              <a:rPr lang="en-GB" sz="1900" dirty="0"/>
              <a:t>Key CGA relevant bits for Primary Care could be: </a:t>
            </a:r>
          </a:p>
          <a:p>
            <a:pPr lvl="1"/>
            <a:r>
              <a:rPr lang="en-GB" sz="1900" dirty="0"/>
              <a:t>Guiding principles </a:t>
            </a:r>
            <a:r>
              <a:rPr lang="en-GB" sz="1900" u="sng" dirty="0">
                <a:hlinkClick r:id="rId3"/>
              </a:rPr>
              <a:t>https://wessexahsn.org.uk/img/projects/Wessex%20CGA%207%20Guiding%20Principles.pdf</a:t>
            </a:r>
            <a:endParaRPr lang="en-GB" sz="1900" dirty="0"/>
          </a:p>
          <a:p>
            <a:pPr lvl="1"/>
            <a:r>
              <a:rPr lang="en-GB" sz="1900" dirty="0"/>
              <a:t>Case studies </a:t>
            </a:r>
            <a:r>
              <a:rPr lang="en-GB" sz="1900" u="sng" dirty="0">
                <a:hlinkClick r:id="rId4"/>
              </a:rPr>
              <a:t>https://wessexahsn.org.uk/img/projects/Wessex%20CGA%20case%20studies.pdf</a:t>
            </a:r>
            <a:r>
              <a:rPr lang="en-GB" sz="1900" dirty="0"/>
              <a:t> </a:t>
            </a:r>
          </a:p>
          <a:p>
            <a:pPr lvl="1"/>
            <a:r>
              <a:rPr lang="en-GB" sz="1900" dirty="0" err="1"/>
              <a:t>Terinology</a:t>
            </a:r>
            <a:r>
              <a:rPr lang="en-GB" sz="1900" dirty="0"/>
              <a:t> busting </a:t>
            </a:r>
            <a:r>
              <a:rPr lang="en-GB" sz="1900" u="sng" dirty="0">
                <a:hlinkClick r:id="rId5"/>
              </a:rPr>
              <a:t>https://wessexahsn.org.uk/img/projects/CGA%20Pathway%20Overlap%20updated.pdf</a:t>
            </a:r>
            <a:r>
              <a:rPr lang="en-GB" sz="1900" dirty="0"/>
              <a:t> </a:t>
            </a:r>
          </a:p>
          <a:p>
            <a:pPr lvl="1"/>
            <a:r>
              <a:rPr lang="en-GB" sz="1900" dirty="0"/>
              <a:t>CGA recommendations </a:t>
            </a:r>
            <a:r>
              <a:rPr lang="en-GB" sz="1900" u="sng" dirty="0">
                <a:hlinkClick r:id="rId6"/>
              </a:rPr>
              <a:t>https://wessexahsn.org.uk/img/projects/Wessex%20CGA%20Criteria%20Recommendations.pdf</a:t>
            </a:r>
            <a:r>
              <a:rPr lang="en-GB" sz="1900" dirty="0"/>
              <a:t> </a:t>
            </a:r>
          </a:p>
          <a:p>
            <a:pPr lvl="1"/>
            <a:r>
              <a:rPr lang="en-GB" sz="1900" dirty="0"/>
              <a:t>CGA in primary care settings </a:t>
            </a:r>
            <a:r>
              <a:rPr lang="en-GB" sz="1900" u="sng" dirty="0">
                <a:hlinkClick r:id="rId7"/>
              </a:rPr>
              <a:t>https://www.bgs.org.uk</a:t>
            </a:r>
            <a:r>
              <a:rPr lang="en-GB" sz="1900" dirty="0"/>
              <a:t> </a:t>
            </a:r>
          </a:p>
          <a:p>
            <a:endParaRPr lang="en-GB" dirty="0"/>
          </a:p>
        </p:txBody>
      </p:sp>
    </p:spTree>
    <p:extLst>
      <p:ext uri="{BB962C8B-B14F-4D97-AF65-F5344CB8AC3E}">
        <p14:creationId xmlns:p14="http://schemas.microsoft.com/office/powerpoint/2010/main" val="248598898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 all staff briefing presentation - Presenter Template.potx" id="{EF8B9847-0EF7-4EDD-864D-E1E8E164807F}" vid="{C803E463-ACB6-44F7-9316-337A24CB4F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76363915CB76488A1F706209C4A926" ma:contentTypeVersion="21" ma:contentTypeDescription="Create a new document." ma:contentTypeScope="" ma:versionID="1506e6a62074a4887e50eb068b47f5d6">
  <xsd:schema xmlns:xsd="http://www.w3.org/2001/XMLSchema" xmlns:xs="http://www.w3.org/2001/XMLSchema" xmlns:p="http://schemas.microsoft.com/office/2006/metadata/properties" xmlns:ns1="http://schemas.microsoft.com/sharepoint/v3" xmlns:ns2="50284401-6417-4f3b-9aff-be74d50595c2" targetNamespace="http://schemas.microsoft.com/office/2006/metadata/properties" ma:root="true" ma:fieldsID="67551fda4960b54ef5a6e19e5ea36e1a" ns1:_="" ns2:_="">
    <xsd:import namespace="http://schemas.microsoft.com/sharepoint/v3"/>
    <xsd:import namespace="50284401-6417-4f3b-9aff-be74d50595c2"/>
    <xsd:element name="properties">
      <xsd:complexType>
        <xsd:sequence>
          <xsd:element name="documentManagement">
            <xsd:complexType>
              <xsd:all>
                <xsd:element ref="ns1:_ip_UnifiedCompliancePolicyProperties" minOccurs="0"/>
                <xsd:element ref="ns1:_ip_UnifiedCompliancePolicyUIAction" minOccurs="0"/>
                <xsd:element ref="ns2:Review_x0020_Dat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284401-6417-4f3b-9aff-be74d50595c2" elementFormDefault="qualified">
    <xsd:import namespace="http://schemas.microsoft.com/office/2006/documentManagement/types"/>
    <xsd:import namespace="http://schemas.microsoft.com/office/infopath/2007/PartnerControls"/>
    <xsd:element name="Review_x0020_Date" ma:index="10" nillable="true" ma:displayName="Review date" ma:indexed="true" ma:internalName="Review_x0020_Dat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Review_x0020_Date xmlns="50284401-6417-4f3b-9aff-be74d50595c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1CD277-B9B3-49E8-9D30-0E8055F6B7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0284401-6417-4f3b-9aff-be74d5059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047FDA-6A39-403D-AF54-EC7E77538A21}">
  <ds:schemaRefs>
    <ds:schemaRef ds:uri="http://schemas.microsoft.com/office/infopath/2007/PartnerControls"/>
    <ds:schemaRef ds:uri="http://purl.org/dc/elements/1.1/"/>
    <ds:schemaRef ds:uri="http://schemas.microsoft.com/office/2006/documentManagement/types"/>
    <ds:schemaRef ds:uri="http://purl.org/dc/terms/"/>
    <ds:schemaRef ds:uri="http://purl.org/dc/dcmitype/"/>
    <ds:schemaRef ds:uri="50284401-6417-4f3b-9aff-be74d50595c2"/>
    <ds:schemaRef ds:uri="http://schemas.openxmlformats.org/package/2006/metadata/core-properties"/>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345C68D-E063-4902-AAF2-C6D5A245BB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373</TotalTime>
  <Words>1414</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Custom Design</vt:lpstr>
      <vt:lpstr>Going Further for Winter Priorities – Falls and Primary Care Opportunities</vt:lpstr>
      <vt:lpstr>Resources links and considerations for Primary Care Teams to support work on Falls.</vt:lpstr>
      <vt:lpstr>System considerations to support primary care this winter: </vt:lpstr>
      <vt:lpstr> Enhanced Health in Care Homes –  6 Top Tips for Personalised Care and Support Plans… </vt:lpstr>
      <vt:lpstr> Enhanced Health in Care Homes –  Top Tips for Personalised Care and Support Plans </vt:lpstr>
      <vt:lpstr>Further Falls Resources and Ideas</vt:lpstr>
      <vt:lpstr>Further falls initiatives… Reconditioning Games</vt:lpstr>
      <vt:lpstr>Resources from AHSNs</vt:lpstr>
      <vt:lpstr>CGA Comprehensive Geriatric Assessment</vt:lpstr>
      <vt:lpstr>Polypharmacy and reducing risk of harm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Darley</dc:creator>
  <cp:lastModifiedBy>Rachael Crawley</cp:lastModifiedBy>
  <cp:revision>7</cp:revision>
  <dcterms:created xsi:type="dcterms:W3CDTF">2021-03-04T13:06:34Z</dcterms:created>
  <dcterms:modified xsi:type="dcterms:W3CDTF">2022-12-14T13:50:43Z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0x010100DE76363915CB76488A1F706209C4A926</vt:lpwstr>
  </property>
  <property fmtid="{D5CDD505-2E9C-101B-9397-08002B2CF9AE}" pid="3" name="MediaServiceImageTags">
    <vt:lpwstr/>
  </property>
</Properties>
</file>