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47" autoAdjust="0"/>
  </p:normalViewPr>
  <p:slideViewPr>
    <p:cSldViewPr snapToGrid="0">
      <p:cViewPr>
        <p:scale>
          <a:sx n="70" d="100"/>
          <a:sy n="70" d="100"/>
        </p:scale>
        <p:origin x="576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Hinde" userId="1a1f8a63-0ed8-441a-a6f0-3f8d66aa3939" providerId="ADAL" clId="{BA6670BF-00CD-4063-AB08-D3AFF89575BF}"/>
    <pc:docChg chg="undo custSel addSld delSld">
      <pc:chgData name="Rachel Hinde" userId="1a1f8a63-0ed8-441a-a6f0-3f8d66aa3939" providerId="ADAL" clId="{BA6670BF-00CD-4063-AB08-D3AFF89575BF}" dt="2022-11-22T16:07:23.964" v="12" actId="47"/>
      <pc:docMkLst>
        <pc:docMk/>
      </pc:docMkLst>
      <pc:sldChg chg="del">
        <pc:chgData name="Rachel Hinde" userId="1a1f8a63-0ed8-441a-a6f0-3f8d66aa3939" providerId="ADAL" clId="{BA6670BF-00CD-4063-AB08-D3AFF89575BF}" dt="2022-11-22T16:06:17.519" v="0" actId="47"/>
        <pc:sldMkLst>
          <pc:docMk/>
          <pc:sldMk cId="1452579058" sldId="256"/>
        </pc:sldMkLst>
      </pc:sldChg>
      <pc:sldChg chg="del">
        <pc:chgData name="Rachel Hinde" userId="1a1f8a63-0ed8-441a-a6f0-3f8d66aa3939" providerId="ADAL" clId="{BA6670BF-00CD-4063-AB08-D3AFF89575BF}" dt="2022-11-22T16:06:20.097" v="1" actId="47"/>
        <pc:sldMkLst>
          <pc:docMk/>
          <pc:sldMk cId="4150101613" sldId="257"/>
        </pc:sldMkLst>
      </pc:sldChg>
      <pc:sldChg chg="del">
        <pc:chgData name="Rachel Hinde" userId="1a1f8a63-0ed8-441a-a6f0-3f8d66aa3939" providerId="ADAL" clId="{BA6670BF-00CD-4063-AB08-D3AFF89575BF}" dt="2022-11-22T16:06:22.805" v="2" actId="47"/>
        <pc:sldMkLst>
          <pc:docMk/>
          <pc:sldMk cId="1200482674" sldId="258"/>
        </pc:sldMkLst>
      </pc:sldChg>
      <pc:sldChg chg="add del">
        <pc:chgData name="Rachel Hinde" userId="1a1f8a63-0ed8-441a-a6f0-3f8d66aa3939" providerId="ADAL" clId="{BA6670BF-00CD-4063-AB08-D3AFF89575BF}" dt="2022-11-22T16:07:23.364" v="11" actId="47"/>
        <pc:sldMkLst>
          <pc:docMk/>
          <pc:sldMk cId="1662794038" sldId="260"/>
        </pc:sldMkLst>
      </pc:sldChg>
      <pc:sldChg chg="del">
        <pc:chgData name="Rachel Hinde" userId="1a1f8a63-0ed8-441a-a6f0-3f8d66aa3939" providerId="ADAL" clId="{BA6670BF-00CD-4063-AB08-D3AFF89575BF}" dt="2022-11-22T16:06:53.420" v="7" actId="2696"/>
        <pc:sldMkLst>
          <pc:docMk/>
          <pc:sldMk cId="928789864" sldId="261"/>
        </pc:sldMkLst>
      </pc:sldChg>
      <pc:sldChg chg="del">
        <pc:chgData name="Rachel Hinde" userId="1a1f8a63-0ed8-441a-a6f0-3f8d66aa3939" providerId="ADAL" clId="{BA6670BF-00CD-4063-AB08-D3AFF89575BF}" dt="2022-11-22T16:07:08.390" v="8" actId="47"/>
        <pc:sldMkLst>
          <pc:docMk/>
          <pc:sldMk cId="1933769605" sldId="265"/>
        </pc:sldMkLst>
      </pc:sldChg>
      <pc:sldChg chg="del">
        <pc:chgData name="Rachel Hinde" userId="1a1f8a63-0ed8-441a-a6f0-3f8d66aa3939" providerId="ADAL" clId="{BA6670BF-00CD-4063-AB08-D3AFF89575BF}" dt="2022-11-22T16:06:24.897" v="4" actId="47"/>
        <pc:sldMkLst>
          <pc:docMk/>
          <pc:sldMk cId="744023075" sldId="266"/>
        </pc:sldMkLst>
      </pc:sldChg>
      <pc:sldChg chg="del">
        <pc:chgData name="Rachel Hinde" userId="1a1f8a63-0ed8-441a-a6f0-3f8d66aa3939" providerId="ADAL" clId="{BA6670BF-00CD-4063-AB08-D3AFF89575BF}" dt="2022-11-22T16:07:15.248" v="9" actId="47"/>
        <pc:sldMkLst>
          <pc:docMk/>
          <pc:sldMk cId="2324615515" sldId="267"/>
        </pc:sldMkLst>
      </pc:sldChg>
      <pc:sldChg chg="del">
        <pc:chgData name="Rachel Hinde" userId="1a1f8a63-0ed8-441a-a6f0-3f8d66aa3939" providerId="ADAL" clId="{BA6670BF-00CD-4063-AB08-D3AFF89575BF}" dt="2022-11-22T16:07:20.380" v="10" actId="47"/>
        <pc:sldMkLst>
          <pc:docMk/>
          <pc:sldMk cId="3259591877" sldId="269"/>
        </pc:sldMkLst>
      </pc:sldChg>
      <pc:sldChg chg="del">
        <pc:chgData name="Rachel Hinde" userId="1a1f8a63-0ed8-441a-a6f0-3f8d66aa3939" providerId="ADAL" clId="{BA6670BF-00CD-4063-AB08-D3AFF89575BF}" dt="2022-11-22T16:06:24.297" v="3" actId="47"/>
        <pc:sldMkLst>
          <pc:docMk/>
          <pc:sldMk cId="405339689" sldId="270"/>
        </pc:sldMkLst>
      </pc:sldChg>
      <pc:sldChg chg="del">
        <pc:chgData name="Rachel Hinde" userId="1a1f8a63-0ed8-441a-a6f0-3f8d66aa3939" providerId="ADAL" clId="{BA6670BF-00CD-4063-AB08-D3AFF89575BF}" dt="2022-11-22T16:07:23.964" v="12" actId="47"/>
        <pc:sldMkLst>
          <pc:docMk/>
          <pc:sldMk cId="3009920159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C884B-781F-493E-B9CD-97433B2FBCBD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6ED5-3F5F-49D9-8819-F3978F266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6583-4DCE-4C24-8B88-AB54A5B4B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6253E-5F90-41CB-856D-F7BEE0FC6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A56C9-7FA6-44D5-9DAC-59A0BA5F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A6625-5C68-461B-9CCE-C3D57495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9BFE8-5BF3-44DF-8CDB-6AF39A5A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1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46B8B-0CAF-42D0-99A8-80B9DB6B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30FE8-0980-4C21-A659-CD5012B67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65B08-9A72-4973-958A-039CC09E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8C94B-CB43-4ED0-A607-16311118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CCCC-9785-4733-B6FC-A65FFCFA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9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78C31-723A-47EB-B730-F947830B9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E849E-182B-4E9A-90AA-E9A7AD378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B699D-19B4-4E11-82EA-E4F292B3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24405-CB45-4F7B-BDA7-C1DF911F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CDBB-23FE-4A89-A0EE-7BC0F695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48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68C2C-D887-44BE-97E5-603BFEAE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1874-4E00-48B9-A762-07C75630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82A42-9006-425E-B87A-427ED37A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5E29B-E4E8-40F9-96A9-B58A0C50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78F85-4F81-4B62-8823-AE75BB65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32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8629C-2539-4108-A194-BB67FD930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33192-406A-4695-8484-5C98AF750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5EB98-A9E4-45F9-BA51-D18A87FF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C3B2B-061E-43E9-AF24-D94A3EC8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4FBCC-B87B-4BAE-8509-0743F1FB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4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3C0C-9BD3-4DC2-95BB-DB38DD5F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2CE0-7166-4B14-830C-58BF5C64A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D1F46-9DD5-41B5-91E4-6644D047A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CBF80-CAE9-4CA7-8739-E264CA05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50719-37C8-443B-8D71-793D7DDB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43DBD-8594-4D47-8A99-80368EE6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1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2ADC-EC0E-42E5-820F-0B6FC2DE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0D3B3-8DC5-43BF-8BB5-5D6E0147E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8DA76-4CD3-4932-ADAE-6ED671913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4E9C38-CFE0-447A-BD24-806484A13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69D90-75DC-485C-B7C2-071FD0994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661207-06E0-4483-8CCC-6621D1B4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C8534-8779-427B-8E19-F57D878E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E8628-2045-4B15-9945-C9BE5F59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8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D1BA-F614-4A34-A0B5-545DD160A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2BFE5-6CC2-48CD-A51C-5AFA14DE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426A26-5FDC-409D-AE02-D74612FD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114F3-2045-49B5-B61C-76C09A4B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0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73894-0D90-4F8C-9DBE-3E00DA22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D449D2-7DED-4966-A963-B03D232D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E6923-A59B-49C8-B8A6-2C735065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3157-44C3-4027-BBEF-A3C8EA5D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9734-F30C-4E49-99F2-C733120B8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6AA29-3C46-465C-941E-6A71AC148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24193-BEC0-4E99-AF5C-A1BD1DD6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48A44-B5BC-4283-A03E-58E07503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9381F-E740-4CDF-A12F-45A26BA8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75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0C53-64CB-4102-AC6D-B2029AFF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DC33F-457F-4BF2-B5CC-25735D0E7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49E17-203F-479A-A7FD-5893C6F32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D0D1A-4EA0-4C02-B439-5B330CC5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EFDBD-80ED-4A63-A39F-748A7B0B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C6641-0388-4E86-A2D4-EFB47367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07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46DDC-A262-4EFF-8CC7-52DAAB10C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DE6EF-6AEC-4102-A9A1-42260F3C6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D111F-108D-49EF-BE84-1BF73D2C9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AA16-E55A-4535-9C6E-1D733D1E561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BBEF9-ABDE-4F4B-8B25-C3BB0F71C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092DE-5F8A-4963-AC76-23FE756F6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B862-01AF-4D5E-A029-A0B44CF8A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2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meo.com/6511932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9AD2-BF08-BC0B-C192-FC2795BE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620" y="365125"/>
            <a:ext cx="11479794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Hints and Tips – what practices should do to check quality of their GPAD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4398B-5A5A-2EAE-297A-A4A796DEE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20" y="1825625"/>
            <a:ext cx="7342920" cy="4820272"/>
          </a:xfrm>
        </p:spPr>
        <p:txBody>
          <a:bodyPr>
            <a:normAutofit fontScale="40000" lnSpcReduction="20000"/>
          </a:bodyPr>
          <a:lstStyle/>
          <a:p>
            <a:r>
              <a:rPr lang="en-GB" sz="3400" dirty="0"/>
              <a:t>Check your general practice workload tool (in </a:t>
            </a:r>
            <a:r>
              <a:rPr lang="en-GB" sz="3400" dirty="0" err="1"/>
              <a:t>Emis</a:t>
            </a:r>
            <a:r>
              <a:rPr lang="en-GB" sz="3400" dirty="0"/>
              <a:t>) – ensure staff are amended and kept up to date  </a:t>
            </a:r>
          </a:p>
          <a:p>
            <a:r>
              <a:rPr lang="en-GB" sz="3400" dirty="0"/>
              <a:t>Dedicated member of staff to keep staff list updated </a:t>
            </a:r>
          </a:p>
          <a:p>
            <a:r>
              <a:rPr lang="en-GB" sz="3400" dirty="0"/>
              <a:t>Ensure all your practice and PCN staff smart cards are enabled and are mapped with correct role </a:t>
            </a:r>
          </a:p>
          <a:p>
            <a:r>
              <a:rPr lang="en-GB" sz="3400" dirty="0"/>
              <a:t>When booking appointments ensure the ledger is configured correctly for appointment type – </a:t>
            </a:r>
            <a:r>
              <a:rPr lang="en-GB" sz="3400" dirty="0" err="1"/>
              <a:t>eg</a:t>
            </a:r>
            <a:r>
              <a:rPr lang="en-GB" sz="3400" dirty="0"/>
              <a:t> F2F, telephone etc </a:t>
            </a:r>
          </a:p>
          <a:p>
            <a:r>
              <a:rPr lang="en-GB" sz="3400" dirty="0"/>
              <a:t>Ensure staff are arriving and leaving patients in a timely fashion</a:t>
            </a:r>
          </a:p>
          <a:p>
            <a:r>
              <a:rPr lang="en-GB" sz="3400" dirty="0"/>
              <a:t>Avoid using appointment slots for admin functions (tasks or triage lists) </a:t>
            </a:r>
          </a:p>
          <a:p>
            <a:r>
              <a:rPr lang="en-GB" sz="3400" dirty="0"/>
              <a:t>Ensure home visits are arrived and left, including care home visits </a:t>
            </a:r>
          </a:p>
          <a:p>
            <a:r>
              <a:rPr lang="en-GB" sz="3400" dirty="0"/>
              <a:t>Check bookable and non bookable slots to ensure admin tasks are going in the right place (triage or task list)</a:t>
            </a:r>
          </a:p>
          <a:p>
            <a:r>
              <a:rPr lang="en-GB" sz="3400" dirty="0"/>
              <a:t>Make sure all your slots are mapped and keep checking these </a:t>
            </a:r>
          </a:p>
          <a:p>
            <a:pPr marL="0" indent="0">
              <a:buNone/>
            </a:pPr>
            <a:endParaRPr lang="en-GB" sz="3600" b="0" i="1" dirty="0">
              <a:solidFill>
                <a:srgbClr val="3F525F"/>
              </a:solidFill>
              <a:effectLst/>
              <a:latin typeface="Frutiger W01"/>
            </a:endParaRPr>
          </a:p>
          <a:p>
            <a:pPr marL="0" indent="0">
              <a:buNone/>
            </a:pPr>
            <a:r>
              <a:rPr lang="en-GB" sz="3600" b="0" i="1" dirty="0">
                <a:solidFill>
                  <a:srgbClr val="3F525F"/>
                </a:solidFill>
                <a:effectLst/>
                <a:latin typeface="Frutiger W01"/>
              </a:rPr>
              <a:t>Any appointments with a null duration or a duration of less than 1 minute or greater than 60 minutes have been grouped into an ‘Unknown / Data Quality Issue’ category within this publication. This is probably due to patients being seen before their appointment slot – </a:t>
            </a:r>
            <a:r>
              <a:rPr lang="en-GB" sz="3600" b="0" i="1" dirty="0" err="1">
                <a:solidFill>
                  <a:srgbClr val="3F525F"/>
                </a:solidFill>
                <a:effectLst/>
                <a:latin typeface="Frutiger W01"/>
              </a:rPr>
              <a:t>eg</a:t>
            </a:r>
            <a:r>
              <a:rPr lang="en-GB" sz="3600" b="0" i="1" dirty="0">
                <a:solidFill>
                  <a:srgbClr val="3F525F"/>
                </a:solidFill>
                <a:effectLst/>
                <a:latin typeface="Frutiger W01"/>
              </a:rPr>
              <a:t> appt is booked on call in the afternoon but GP rings the patient in the morning, or patients not being left afte</a:t>
            </a:r>
            <a:r>
              <a:rPr lang="en-GB" sz="3600" i="1" dirty="0">
                <a:solidFill>
                  <a:srgbClr val="3F525F"/>
                </a:solidFill>
                <a:latin typeface="Frutiger W01"/>
              </a:rPr>
              <a:t>r their appointment, or patients being seen from one triage/care home list. </a:t>
            </a:r>
            <a:endParaRPr lang="en-GB" sz="3400" dirty="0"/>
          </a:p>
          <a:p>
            <a:pPr marL="0" indent="0">
              <a:buNone/>
            </a:pPr>
            <a:endParaRPr lang="en-GB" sz="3400" dirty="0"/>
          </a:p>
          <a:p>
            <a:r>
              <a:rPr lang="en-GB" dirty="0">
                <a:hlinkClick r:id="rId2"/>
              </a:rPr>
              <a:t>https://vimeo.com/651193236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 descr="Computer says “all fields are filled” does not equal good data quality -  SyncForce">
            <a:extLst>
              <a:ext uri="{FF2B5EF4-FFF2-40B4-BE49-F238E27FC236}">
                <a16:creationId xmlns:a16="http://schemas.microsoft.com/office/drawing/2014/main" id="{6B6F6EAD-5613-204C-62E2-96E9EB40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40" y="1690688"/>
            <a:ext cx="4136874" cy="41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243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Frutiger W01</vt:lpstr>
      <vt:lpstr>Office Theme</vt:lpstr>
      <vt:lpstr>Hints and Tips – what practices should do to check quality of their GPAD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Practice Appointment Data An Overview</dc:title>
  <dc:creator>Sheinaz Stansfield</dc:creator>
  <cp:lastModifiedBy>Rachel Hinde</cp:lastModifiedBy>
  <cp:revision>7</cp:revision>
  <dcterms:created xsi:type="dcterms:W3CDTF">2022-01-17T17:27:05Z</dcterms:created>
  <dcterms:modified xsi:type="dcterms:W3CDTF">2022-11-22T16:07:25Z</dcterms:modified>
</cp:coreProperties>
</file>