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721" r:id="rId1"/>
  </p:sldMasterIdLst>
  <p:notesMasterIdLst>
    <p:notesMasterId r:id="rId17"/>
  </p:notesMasterIdLst>
  <p:handoutMasterIdLst>
    <p:handoutMasterId r:id="rId18"/>
  </p:handoutMasterIdLst>
  <p:sldIdLst>
    <p:sldId id="258" r:id="rId2"/>
    <p:sldId id="259" r:id="rId3"/>
    <p:sldId id="276" r:id="rId4"/>
    <p:sldId id="270" r:id="rId5"/>
    <p:sldId id="271" r:id="rId6"/>
    <p:sldId id="272" r:id="rId7"/>
    <p:sldId id="311" r:id="rId8"/>
    <p:sldId id="313" r:id="rId9"/>
    <p:sldId id="318" r:id="rId10"/>
    <p:sldId id="317" r:id="rId11"/>
    <p:sldId id="315" r:id="rId12"/>
    <p:sldId id="316" r:id="rId13"/>
    <p:sldId id="262" r:id="rId14"/>
    <p:sldId id="319" r:id="rId15"/>
    <p:sldId id="261" r:id="rId16"/>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497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649" autoAdjust="0"/>
    <p:restoredTop sz="94694"/>
  </p:normalViewPr>
  <p:slideViewPr>
    <p:cSldViewPr>
      <p:cViewPr varScale="1">
        <p:scale>
          <a:sx n="81" d="100"/>
          <a:sy n="81" d="100"/>
        </p:scale>
        <p:origin x="1188" y="9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FB07439-A474-4B9C-9CDA-A253A29904FA}" type="doc">
      <dgm:prSet loTypeId="urn:microsoft.com/office/officeart/2005/8/layout/process2" loCatId="process" qsTypeId="urn:microsoft.com/office/officeart/2005/8/quickstyle/simple5" qsCatId="simple" csTypeId="urn:microsoft.com/office/officeart/2005/8/colors/accent0_3" csCatId="mainScheme" phldr="1"/>
      <dgm:spPr/>
    </dgm:pt>
    <dgm:pt modelId="{CE76D8FC-2AEF-461D-811F-4C4489F7D5C2}">
      <dgm:prSet phldrT="[Text]" custT="1"/>
      <dgm:spPr>
        <a:xfrm>
          <a:off x="1890663" y="0"/>
          <a:ext cx="1139007" cy="632781"/>
        </a:xfrm>
        <a:prstGeom prst="roundRect">
          <a:avLst>
            <a:gd name="adj" fmla="val 10000"/>
          </a:avLst>
        </a:prstGeom>
        <a:solidFill>
          <a:srgbClr val="005EB8"/>
        </a:solidFill>
        <a:ln>
          <a:noFill/>
        </a:ln>
        <a:effectLst>
          <a:outerShdw blurRad="57150" dist="19050" dir="5400000" algn="ctr" rotWithShape="0">
            <a:srgbClr val="000000">
              <a:alpha val="63000"/>
            </a:srgbClr>
          </a:outerShdw>
        </a:effectLst>
      </dgm:spPr>
      <dgm:t>
        <a:bodyPr/>
        <a:lstStyle/>
        <a:p>
          <a:pPr>
            <a:buNone/>
          </a:pPr>
          <a:r>
            <a:rPr lang="en-GB" sz="1700" dirty="0">
              <a:solidFill>
                <a:srgbClr val="FFFFFF"/>
              </a:solidFill>
              <a:latin typeface="Arial"/>
              <a:ea typeface="+mn-ea"/>
              <a:cs typeface="Arial"/>
            </a:rPr>
            <a:t>1 Decide Aim</a:t>
          </a:r>
        </a:p>
      </dgm:t>
    </dgm:pt>
    <dgm:pt modelId="{D1FE1E04-E4CF-42B0-8AA7-C0D39FAE55B9}" type="parTrans" cxnId="{8FF70CC1-E2DD-4547-8DF3-B642285CA292}">
      <dgm:prSet/>
      <dgm:spPr/>
      <dgm:t>
        <a:bodyPr/>
        <a:lstStyle/>
        <a:p>
          <a:endParaRPr lang="en-GB"/>
        </a:p>
      </dgm:t>
    </dgm:pt>
    <dgm:pt modelId="{EF7069CE-9F7B-4ED9-BA0F-31D3A7F51552}" type="sibTrans" cxnId="{8FF70CC1-E2DD-4547-8DF3-B642285CA292}">
      <dgm:prSet/>
      <dgm:spPr>
        <a:xfrm rot="5400000">
          <a:off x="2368963" y="612010"/>
          <a:ext cx="182407" cy="284751"/>
        </a:xfrm>
        <a:prstGeom prst="rightArrow">
          <a:avLst>
            <a:gd name="adj1" fmla="val 60000"/>
            <a:gd name="adj2" fmla="val 50000"/>
          </a:avLst>
        </a:prstGeom>
        <a:gradFill rotWithShape="0">
          <a:gsLst>
            <a:gs pos="0">
              <a:srgbClr val="003087">
                <a:tint val="60000"/>
                <a:hueOff val="0"/>
                <a:satOff val="0"/>
                <a:lumOff val="0"/>
                <a:alphaOff val="0"/>
                <a:satMod val="103000"/>
                <a:lumMod val="102000"/>
                <a:tint val="94000"/>
              </a:srgbClr>
            </a:gs>
            <a:gs pos="50000">
              <a:srgbClr val="003087">
                <a:tint val="60000"/>
                <a:hueOff val="0"/>
                <a:satOff val="0"/>
                <a:lumOff val="0"/>
                <a:alphaOff val="0"/>
                <a:satMod val="110000"/>
                <a:lumMod val="100000"/>
                <a:shade val="100000"/>
              </a:srgbClr>
            </a:gs>
            <a:gs pos="100000">
              <a:srgbClr val="003087">
                <a:tint val="60000"/>
                <a:hueOff val="0"/>
                <a:satOff val="0"/>
                <a:lumOff val="0"/>
                <a:alphaOff val="0"/>
                <a:lumMod val="99000"/>
                <a:satMod val="120000"/>
                <a:shade val="78000"/>
              </a:srgbClr>
            </a:gs>
          </a:gsLst>
          <a:lin ang="5400000" scaled="0"/>
        </a:gradFill>
        <a:ln>
          <a:noFill/>
        </a:ln>
        <a:effectLst>
          <a:outerShdw blurRad="57150" dist="19050" dir="5400000" algn="ctr" rotWithShape="0">
            <a:srgbClr val="000000">
              <a:alpha val="63000"/>
            </a:srgbClr>
          </a:outerShdw>
        </a:effectLst>
      </dgm:spPr>
      <dgm:t>
        <a:bodyPr/>
        <a:lstStyle/>
        <a:p>
          <a:pPr>
            <a:buNone/>
          </a:pPr>
          <a:endParaRPr lang="en-GB">
            <a:solidFill>
              <a:srgbClr val="FFFFFF"/>
            </a:solidFill>
            <a:latin typeface="Calibri"/>
            <a:ea typeface="+mn-ea"/>
            <a:cs typeface="+mn-cs"/>
          </a:endParaRPr>
        </a:p>
      </dgm:t>
    </dgm:pt>
    <dgm:pt modelId="{B9F06DD9-E3AF-40CE-A149-EACD0BDD8BF8}">
      <dgm:prSet phldrT="[Text]" custT="1"/>
      <dgm:spPr>
        <a:xfrm>
          <a:off x="1890663" y="875991"/>
          <a:ext cx="1139007" cy="632781"/>
        </a:xfrm>
        <a:prstGeom prst="roundRect">
          <a:avLst>
            <a:gd name="adj" fmla="val 10000"/>
          </a:avLst>
        </a:prstGeom>
        <a:solidFill>
          <a:srgbClr val="005EB8"/>
        </a:solidFill>
        <a:ln>
          <a:noFill/>
        </a:ln>
        <a:effectLst>
          <a:outerShdw blurRad="57150" dist="19050" dir="5400000" algn="ctr" rotWithShape="0">
            <a:srgbClr val="000000">
              <a:alpha val="63000"/>
            </a:srgbClr>
          </a:outerShdw>
        </a:effectLst>
      </dgm:spPr>
      <dgm:t>
        <a:bodyPr/>
        <a:lstStyle/>
        <a:p>
          <a:pPr>
            <a:buNone/>
          </a:pPr>
          <a:r>
            <a:rPr lang="en-GB" sz="1700" dirty="0">
              <a:solidFill>
                <a:srgbClr val="FFFFFF"/>
              </a:solidFill>
              <a:latin typeface="Arial"/>
              <a:ea typeface="+mn-ea"/>
              <a:cs typeface="Arial"/>
            </a:rPr>
            <a:t>2 Choose Measures</a:t>
          </a:r>
        </a:p>
      </dgm:t>
    </dgm:pt>
    <dgm:pt modelId="{04AA8977-275F-4C61-A396-78621177C49C}" type="parTrans" cxnId="{D76063C8-6793-43A4-B004-B45014C5F18E}">
      <dgm:prSet/>
      <dgm:spPr/>
      <dgm:t>
        <a:bodyPr/>
        <a:lstStyle/>
        <a:p>
          <a:endParaRPr lang="en-GB"/>
        </a:p>
      </dgm:t>
    </dgm:pt>
    <dgm:pt modelId="{86061EF6-0CB5-4139-A8AF-E56B8FE7B29D}" type="sibTrans" cxnId="{D76063C8-6793-43A4-B004-B45014C5F18E}">
      <dgm:prSet/>
      <dgm:spPr>
        <a:xfrm rot="5400000">
          <a:off x="2365868" y="1492129"/>
          <a:ext cx="188598" cy="284751"/>
        </a:xfrm>
        <a:prstGeom prst="rightArrow">
          <a:avLst>
            <a:gd name="adj1" fmla="val 60000"/>
            <a:gd name="adj2" fmla="val 50000"/>
          </a:avLst>
        </a:prstGeom>
        <a:gradFill rotWithShape="0">
          <a:gsLst>
            <a:gs pos="0">
              <a:srgbClr val="003087">
                <a:tint val="60000"/>
                <a:hueOff val="0"/>
                <a:satOff val="0"/>
                <a:lumOff val="0"/>
                <a:alphaOff val="0"/>
                <a:satMod val="103000"/>
                <a:lumMod val="102000"/>
                <a:tint val="94000"/>
              </a:srgbClr>
            </a:gs>
            <a:gs pos="50000">
              <a:srgbClr val="003087">
                <a:tint val="60000"/>
                <a:hueOff val="0"/>
                <a:satOff val="0"/>
                <a:lumOff val="0"/>
                <a:alphaOff val="0"/>
                <a:satMod val="110000"/>
                <a:lumMod val="100000"/>
                <a:shade val="100000"/>
              </a:srgbClr>
            </a:gs>
            <a:gs pos="100000">
              <a:srgbClr val="003087">
                <a:tint val="60000"/>
                <a:hueOff val="0"/>
                <a:satOff val="0"/>
                <a:lumOff val="0"/>
                <a:alphaOff val="0"/>
                <a:lumMod val="99000"/>
                <a:satMod val="120000"/>
                <a:shade val="78000"/>
              </a:srgbClr>
            </a:gs>
          </a:gsLst>
          <a:lin ang="5400000" scaled="0"/>
        </a:gradFill>
        <a:ln>
          <a:noFill/>
        </a:ln>
        <a:effectLst>
          <a:outerShdw blurRad="57150" dist="19050" dir="5400000" algn="ctr" rotWithShape="0">
            <a:srgbClr val="000000">
              <a:alpha val="63000"/>
            </a:srgbClr>
          </a:outerShdw>
        </a:effectLst>
      </dgm:spPr>
      <dgm:t>
        <a:bodyPr/>
        <a:lstStyle/>
        <a:p>
          <a:pPr>
            <a:buNone/>
          </a:pPr>
          <a:endParaRPr lang="en-GB">
            <a:solidFill>
              <a:srgbClr val="FFFFFF"/>
            </a:solidFill>
            <a:latin typeface="Calibri"/>
            <a:ea typeface="+mn-ea"/>
            <a:cs typeface="+mn-cs"/>
          </a:endParaRPr>
        </a:p>
      </dgm:t>
    </dgm:pt>
    <dgm:pt modelId="{520417D5-2740-4F2C-8C9A-2DDFCCABB119}">
      <dgm:prSet phldrT="[Text]" custT="1"/>
      <dgm:spPr>
        <a:xfrm>
          <a:off x="1890663" y="1760237"/>
          <a:ext cx="1139007" cy="632781"/>
        </a:xfrm>
        <a:prstGeom prst="roundRect">
          <a:avLst>
            <a:gd name="adj" fmla="val 10000"/>
          </a:avLst>
        </a:prstGeom>
        <a:solidFill>
          <a:srgbClr val="005EB8"/>
        </a:solidFill>
        <a:ln>
          <a:noFill/>
        </a:ln>
        <a:effectLst>
          <a:outerShdw blurRad="57150" dist="19050" dir="5400000" algn="ctr" rotWithShape="0">
            <a:srgbClr val="000000">
              <a:alpha val="63000"/>
            </a:srgbClr>
          </a:outerShdw>
        </a:effectLst>
      </dgm:spPr>
      <dgm:t>
        <a:bodyPr/>
        <a:lstStyle/>
        <a:p>
          <a:pPr>
            <a:buNone/>
          </a:pPr>
          <a:r>
            <a:rPr lang="en-GB" sz="1700" dirty="0">
              <a:solidFill>
                <a:srgbClr val="FFFFFF"/>
              </a:solidFill>
              <a:latin typeface="Arial"/>
              <a:ea typeface="+mn-ea"/>
              <a:cs typeface="Arial"/>
            </a:rPr>
            <a:t>3 Define Measures</a:t>
          </a:r>
        </a:p>
      </dgm:t>
    </dgm:pt>
    <dgm:pt modelId="{5B769889-B5B7-49F3-A84C-FA9E4BAB90EF}" type="parTrans" cxnId="{647354D7-981A-40E5-98FD-E4A3595968D9}">
      <dgm:prSet/>
      <dgm:spPr/>
      <dgm:t>
        <a:bodyPr/>
        <a:lstStyle/>
        <a:p>
          <a:endParaRPr lang="en-GB"/>
        </a:p>
      </dgm:t>
    </dgm:pt>
    <dgm:pt modelId="{981F0A94-C1D6-48EB-BF6B-0E8DCDF83D59}" type="sibTrans" cxnId="{647354D7-981A-40E5-98FD-E4A3595968D9}">
      <dgm:prSet/>
      <dgm:spPr/>
      <dgm:t>
        <a:bodyPr/>
        <a:lstStyle/>
        <a:p>
          <a:endParaRPr lang="en-GB"/>
        </a:p>
      </dgm:t>
    </dgm:pt>
    <dgm:pt modelId="{8B5C20F5-89F0-4828-A9D4-4E82E78D9A51}" type="pres">
      <dgm:prSet presAssocID="{CFB07439-A474-4B9C-9CDA-A253A29904FA}" presName="linearFlow" presStyleCnt="0">
        <dgm:presLayoutVars>
          <dgm:resizeHandles val="exact"/>
        </dgm:presLayoutVars>
      </dgm:prSet>
      <dgm:spPr/>
    </dgm:pt>
    <dgm:pt modelId="{4B87C01C-5846-450F-920F-26BE2E9BF999}" type="pres">
      <dgm:prSet presAssocID="{CE76D8FC-2AEF-461D-811F-4C4489F7D5C2}" presName="node" presStyleLbl="node1" presStyleIdx="0" presStyleCnt="3">
        <dgm:presLayoutVars>
          <dgm:bulletEnabled val="1"/>
        </dgm:presLayoutVars>
      </dgm:prSet>
      <dgm:spPr/>
    </dgm:pt>
    <dgm:pt modelId="{D932BCAD-F86A-4B35-A267-E6A6795378F4}" type="pres">
      <dgm:prSet presAssocID="{EF7069CE-9F7B-4ED9-BA0F-31D3A7F51552}" presName="sibTrans" presStyleLbl="sibTrans2D1" presStyleIdx="0" presStyleCnt="2"/>
      <dgm:spPr/>
    </dgm:pt>
    <dgm:pt modelId="{E687828B-90E9-43CC-8F40-B315D5A7A9EE}" type="pres">
      <dgm:prSet presAssocID="{EF7069CE-9F7B-4ED9-BA0F-31D3A7F51552}" presName="connectorText" presStyleLbl="sibTrans2D1" presStyleIdx="0" presStyleCnt="2"/>
      <dgm:spPr/>
    </dgm:pt>
    <dgm:pt modelId="{98DAEEC0-D744-43A1-9901-986CF9453239}" type="pres">
      <dgm:prSet presAssocID="{B9F06DD9-E3AF-40CE-A149-EACD0BDD8BF8}" presName="node" presStyleLbl="node1" presStyleIdx="1" presStyleCnt="3" custLinFactNeighborY="-23130">
        <dgm:presLayoutVars>
          <dgm:bulletEnabled val="1"/>
        </dgm:presLayoutVars>
      </dgm:prSet>
      <dgm:spPr/>
    </dgm:pt>
    <dgm:pt modelId="{E1E4269C-CBE0-42A5-B36B-6064F70298DB}" type="pres">
      <dgm:prSet presAssocID="{86061EF6-0CB5-4139-A8AF-E56B8FE7B29D}" presName="sibTrans" presStyleLbl="sibTrans2D1" presStyleIdx="1" presStyleCnt="2"/>
      <dgm:spPr/>
    </dgm:pt>
    <dgm:pt modelId="{5F76E7C6-9A58-4009-ABD8-8672554CC64A}" type="pres">
      <dgm:prSet presAssocID="{86061EF6-0CB5-4139-A8AF-E56B8FE7B29D}" presName="connectorText" presStyleLbl="sibTrans2D1" presStyleIdx="1" presStyleCnt="2"/>
      <dgm:spPr/>
    </dgm:pt>
    <dgm:pt modelId="{24647384-D9ED-4496-9D51-2305C84A4B3B}" type="pres">
      <dgm:prSet presAssocID="{520417D5-2740-4F2C-8C9A-2DDFCCABB119}" presName="node" presStyleLbl="node1" presStyleIdx="2" presStyleCnt="3" custLinFactNeighborY="-43651">
        <dgm:presLayoutVars>
          <dgm:bulletEnabled val="1"/>
        </dgm:presLayoutVars>
      </dgm:prSet>
      <dgm:spPr/>
    </dgm:pt>
  </dgm:ptLst>
  <dgm:cxnLst>
    <dgm:cxn modelId="{3C09D509-9F60-468F-8741-20765256BFCD}" type="presOf" srcId="{520417D5-2740-4F2C-8C9A-2DDFCCABB119}" destId="{24647384-D9ED-4496-9D51-2305C84A4B3B}" srcOrd="0" destOrd="0" presId="urn:microsoft.com/office/officeart/2005/8/layout/process2"/>
    <dgm:cxn modelId="{F86B0B19-B672-4592-BC81-262951B1D6F4}" type="presOf" srcId="{EF7069CE-9F7B-4ED9-BA0F-31D3A7F51552}" destId="{D932BCAD-F86A-4B35-A267-E6A6795378F4}" srcOrd="0" destOrd="0" presId="urn:microsoft.com/office/officeart/2005/8/layout/process2"/>
    <dgm:cxn modelId="{E28DED1F-5601-48EE-B57D-00847EEA5DF5}" type="presOf" srcId="{CE76D8FC-2AEF-461D-811F-4C4489F7D5C2}" destId="{4B87C01C-5846-450F-920F-26BE2E9BF999}" srcOrd="0" destOrd="0" presId="urn:microsoft.com/office/officeart/2005/8/layout/process2"/>
    <dgm:cxn modelId="{2C3C4851-717D-4A4A-AA0D-237E8E35AD17}" type="presOf" srcId="{EF7069CE-9F7B-4ED9-BA0F-31D3A7F51552}" destId="{E687828B-90E9-43CC-8F40-B315D5A7A9EE}" srcOrd="1" destOrd="0" presId="urn:microsoft.com/office/officeart/2005/8/layout/process2"/>
    <dgm:cxn modelId="{7785C87C-BDCF-4104-8C42-40CAEE4228E7}" type="presOf" srcId="{86061EF6-0CB5-4139-A8AF-E56B8FE7B29D}" destId="{5F76E7C6-9A58-4009-ABD8-8672554CC64A}" srcOrd="1" destOrd="0" presId="urn:microsoft.com/office/officeart/2005/8/layout/process2"/>
    <dgm:cxn modelId="{133CC181-EC63-4D49-859F-DA6EA5FAB45C}" type="presOf" srcId="{CFB07439-A474-4B9C-9CDA-A253A29904FA}" destId="{8B5C20F5-89F0-4828-A9D4-4E82E78D9A51}" srcOrd="0" destOrd="0" presId="urn:microsoft.com/office/officeart/2005/8/layout/process2"/>
    <dgm:cxn modelId="{F2396696-441C-4F28-8C53-52D45FED76FC}" type="presOf" srcId="{B9F06DD9-E3AF-40CE-A149-EACD0BDD8BF8}" destId="{98DAEEC0-D744-43A1-9901-986CF9453239}" srcOrd="0" destOrd="0" presId="urn:microsoft.com/office/officeart/2005/8/layout/process2"/>
    <dgm:cxn modelId="{8FF70CC1-E2DD-4547-8DF3-B642285CA292}" srcId="{CFB07439-A474-4B9C-9CDA-A253A29904FA}" destId="{CE76D8FC-2AEF-461D-811F-4C4489F7D5C2}" srcOrd="0" destOrd="0" parTransId="{D1FE1E04-E4CF-42B0-8AA7-C0D39FAE55B9}" sibTransId="{EF7069CE-9F7B-4ED9-BA0F-31D3A7F51552}"/>
    <dgm:cxn modelId="{D76063C8-6793-43A4-B004-B45014C5F18E}" srcId="{CFB07439-A474-4B9C-9CDA-A253A29904FA}" destId="{B9F06DD9-E3AF-40CE-A149-EACD0BDD8BF8}" srcOrd="1" destOrd="0" parTransId="{04AA8977-275F-4C61-A396-78621177C49C}" sibTransId="{86061EF6-0CB5-4139-A8AF-E56B8FE7B29D}"/>
    <dgm:cxn modelId="{6C627FD0-065C-442A-916C-A1BAD669F83C}" type="presOf" srcId="{86061EF6-0CB5-4139-A8AF-E56B8FE7B29D}" destId="{E1E4269C-CBE0-42A5-B36B-6064F70298DB}" srcOrd="0" destOrd="0" presId="urn:microsoft.com/office/officeart/2005/8/layout/process2"/>
    <dgm:cxn modelId="{647354D7-981A-40E5-98FD-E4A3595968D9}" srcId="{CFB07439-A474-4B9C-9CDA-A253A29904FA}" destId="{520417D5-2740-4F2C-8C9A-2DDFCCABB119}" srcOrd="2" destOrd="0" parTransId="{5B769889-B5B7-49F3-A84C-FA9E4BAB90EF}" sibTransId="{981F0A94-C1D6-48EB-BF6B-0E8DCDF83D59}"/>
    <dgm:cxn modelId="{A368C61C-EAE2-4A2F-9A02-284AD40639DA}" type="presParOf" srcId="{8B5C20F5-89F0-4828-A9D4-4E82E78D9A51}" destId="{4B87C01C-5846-450F-920F-26BE2E9BF999}" srcOrd="0" destOrd="0" presId="urn:microsoft.com/office/officeart/2005/8/layout/process2"/>
    <dgm:cxn modelId="{1565AB63-8ACE-47D7-84A8-D1017C04B4A7}" type="presParOf" srcId="{8B5C20F5-89F0-4828-A9D4-4E82E78D9A51}" destId="{D932BCAD-F86A-4B35-A267-E6A6795378F4}" srcOrd="1" destOrd="0" presId="urn:microsoft.com/office/officeart/2005/8/layout/process2"/>
    <dgm:cxn modelId="{B6CF69CB-BC16-4438-9798-CBD8B70D406B}" type="presParOf" srcId="{D932BCAD-F86A-4B35-A267-E6A6795378F4}" destId="{E687828B-90E9-43CC-8F40-B315D5A7A9EE}" srcOrd="0" destOrd="0" presId="urn:microsoft.com/office/officeart/2005/8/layout/process2"/>
    <dgm:cxn modelId="{A9FFE083-32AF-404B-B0FC-438CEDABB3B3}" type="presParOf" srcId="{8B5C20F5-89F0-4828-A9D4-4E82E78D9A51}" destId="{98DAEEC0-D744-43A1-9901-986CF9453239}" srcOrd="2" destOrd="0" presId="urn:microsoft.com/office/officeart/2005/8/layout/process2"/>
    <dgm:cxn modelId="{EAD0C196-BDA2-4018-A879-993C019BFD73}" type="presParOf" srcId="{8B5C20F5-89F0-4828-A9D4-4E82E78D9A51}" destId="{E1E4269C-CBE0-42A5-B36B-6064F70298DB}" srcOrd="3" destOrd="0" presId="urn:microsoft.com/office/officeart/2005/8/layout/process2"/>
    <dgm:cxn modelId="{CDAC8C83-E7A1-4DA3-AEBF-EBC7DCE96D45}" type="presParOf" srcId="{E1E4269C-CBE0-42A5-B36B-6064F70298DB}" destId="{5F76E7C6-9A58-4009-ABD8-8672554CC64A}" srcOrd="0" destOrd="0" presId="urn:microsoft.com/office/officeart/2005/8/layout/process2"/>
    <dgm:cxn modelId="{04C38D27-971F-4DDE-B819-9A662A4FC490}" type="presParOf" srcId="{8B5C20F5-89F0-4828-A9D4-4E82E78D9A51}" destId="{24647384-D9ED-4496-9D51-2305C84A4B3B}" srcOrd="4" destOrd="0" presId="urn:microsoft.com/office/officeart/2005/8/layout/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A496227-F2F8-4A5B-9064-DFF201E8A1D4}" type="doc">
      <dgm:prSet loTypeId="urn:microsoft.com/office/officeart/2005/8/layout/cycle5" loCatId="cycle" qsTypeId="urn:microsoft.com/office/officeart/2005/8/quickstyle/simple5" qsCatId="simple" csTypeId="urn:microsoft.com/office/officeart/2005/8/colors/accent0_3" csCatId="mainScheme" phldr="1"/>
      <dgm:spPr/>
      <dgm:t>
        <a:bodyPr/>
        <a:lstStyle/>
        <a:p>
          <a:endParaRPr lang="en-GB"/>
        </a:p>
      </dgm:t>
    </dgm:pt>
    <dgm:pt modelId="{BDCB1DA2-0CFB-4515-B09F-0E41FCAF29F9}">
      <dgm:prSet phldrT="[Text]"/>
      <dgm:spPr>
        <a:xfrm>
          <a:off x="2761185" y="0"/>
          <a:ext cx="1270311" cy="825702"/>
        </a:xfrm>
        <a:prstGeom prst="roundRect">
          <a:avLst/>
        </a:prstGeom>
        <a:solidFill>
          <a:srgbClr val="005EB8"/>
        </a:solidFill>
        <a:ln>
          <a:noFill/>
        </a:ln>
        <a:effectLst>
          <a:outerShdw blurRad="57150" dist="19050" dir="5400000" algn="ctr" rotWithShape="0">
            <a:srgbClr val="000000">
              <a:alpha val="63000"/>
            </a:srgbClr>
          </a:outerShdw>
        </a:effectLst>
      </dgm:spPr>
      <dgm:t>
        <a:bodyPr/>
        <a:lstStyle/>
        <a:p>
          <a:pPr>
            <a:buNone/>
          </a:pPr>
          <a:r>
            <a:rPr lang="en-GB" dirty="0">
              <a:solidFill>
                <a:srgbClr val="FFFFFF"/>
              </a:solidFill>
              <a:latin typeface="Arial"/>
              <a:ea typeface="+mn-ea"/>
              <a:cs typeface="Arial"/>
            </a:rPr>
            <a:t>4 Collect Data</a:t>
          </a:r>
        </a:p>
      </dgm:t>
    </dgm:pt>
    <dgm:pt modelId="{9A9DC398-E9F6-484D-A833-A9F88174846C}" type="parTrans" cxnId="{96E65659-1CFC-48A2-B85E-7F68BDBDB04F}">
      <dgm:prSet/>
      <dgm:spPr/>
      <dgm:t>
        <a:bodyPr/>
        <a:lstStyle/>
        <a:p>
          <a:endParaRPr lang="en-GB"/>
        </a:p>
      </dgm:t>
    </dgm:pt>
    <dgm:pt modelId="{68CB0935-FFAB-489F-8CC5-6DE3D57F7290}" type="sibTrans" cxnId="{96E65659-1CFC-48A2-B85E-7F68BDBDB04F}">
      <dgm:prSet/>
      <dgm:spPr>
        <a:xfrm>
          <a:off x="2295602" y="412739"/>
          <a:ext cx="2201732" cy="2201732"/>
        </a:xfrm>
        <a:custGeom>
          <a:avLst/>
          <a:gdLst/>
          <a:ahLst/>
          <a:cxnLst/>
          <a:rect l="0" t="0" r="0" b="0"/>
          <a:pathLst>
            <a:path>
              <a:moveTo>
                <a:pt x="1906424" y="350544"/>
              </a:moveTo>
              <a:arcTo wR="1100866" hR="1100866" stAng="19021996" swAng="2303684"/>
            </a:path>
          </a:pathLst>
        </a:custGeom>
        <a:noFill/>
        <a:ln w="6350" cap="flat" cmpd="sng" algn="ctr">
          <a:solidFill>
            <a:srgbClr val="003087">
              <a:hueOff val="0"/>
              <a:satOff val="0"/>
              <a:lumOff val="0"/>
              <a:alphaOff val="0"/>
            </a:srgbClr>
          </a:solidFill>
          <a:prstDash val="solid"/>
          <a:miter lim="800000"/>
          <a:tailEnd type="arrow"/>
        </a:ln>
        <a:effectLst/>
      </dgm:spPr>
      <dgm:t>
        <a:bodyPr/>
        <a:lstStyle/>
        <a:p>
          <a:endParaRPr lang="en-GB"/>
        </a:p>
      </dgm:t>
    </dgm:pt>
    <dgm:pt modelId="{23A2ECAC-8353-4EAC-962D-38EC8CE697AD}">
      <dgm:prSet phldrT="[Text]"/>
      <dgm:spPr>
        <a:xfrm>
          <a:off x="3714563" y="1652198"/>
          <a:ext cx="1270311" cy="825702"/>
        </a:xfrm>
        <a:prstGeom prst="roundRect">
          <a:avLst/>
        </a:prstGeom>
        <a:solidFill>
          <a:srgbClr val="005EB8"/>
        </a:solidFill>
        <a:ln>
          <a:noFill/>
        </a:ln>
        <a:effectLst>
          <a:outerShdw blurRad="57150" dist="19050" dir="5400000" algn="ctr" rotWithShape="0">
            <a:srgbClr val="000000">
              <a:alpha val="63000"/>
            </a:srgbClr>
          </a:outerShdw>
        </a:effectLst>
      </dgm:spPr>
      <dgm:t>
        <a:bodyPr/>
        <a:lstStyle/>
        <a:p>
          <a:pPr>
            <a:buNone/>
          </a:pPr>
          <a:r>
            <a:rPr lang="en-GB" dirty="0">
              <a:solidFill>
                <a:srgbClr val="FFFFFF"/>
              </a:solidFill>
              <a:latin typeface="Arial"/>
              <a:ea typeface="+mn-ea"/>
              <a:cs typeface="Arial"/>
            </a:rPr>
            <a:t>5 Analyse &amp; Present</a:t>
          </a:r>
        </a:p>
      </dgm:t>
    </dgm:pt>
    <dgm:pt modelId="{5802A163-5C82-440C-BA1A-DCF7167037E8}" type="parTrans" cxnId="{3B902916-6586-4A8D-AA09-0A3556F668D5}">
      <dgm:prSet/>
      <dgm:spPr/>
      <dgm:t>
        <a:bodyPr/>
        <a:lstStyle/>
        <a:p>
          <a:endParaRPr lang="en-GB"/>
        </a:p>
      </dgm:t>
    </dgm:pt>
    <dgm:pt modelId="{1D1730D2-8130-4F5A-ADA2-3CD15892C2CB}" type="sibTrans" cxnId="{3B902916-6586-4A8D-AA09-0A3556F668D5}">
      <dgm:prSet/>
      <dgm:spPr>
        <a:xfrm>
          <a:off x="2295474" y="413750"/>
          <a:ext cx="2201732" cy="2201732"/>
        </a:xfrm>
        <a:custGeom>
          <a:avLst/>
          <a:gdLst/>
          <a:ahLst/>
          <a:cxnLst/>
          <a:rect l="0" t="0" r="0" b="0"/>
          <a:pathLst>
            <a:path>
              <a:moveTo>
                <a:pt x="1438454" y="2148692"/>
              </a:moveTo>
              <a:arcTo wR="1100866" hR="1100866" stAng="4328526" swAng="2142949"/>
            </a:path>
          </a:pathLst>
        </a:custGeom>
        <a:noFill/>
        <a:ln w="6350" cap="flat" cmpd="sng" algn="ctr">
          <a:solidFill>
            <a:srgbClr val="003087">
              <a:hueOff val="0"/>
              <a:satOff val="0"/>
              <a:lumOff val="0"/>
              <a:alphaOff val="0"/>
            </a:srgbClr>
          </a:solidFill>
          <a:prstDash val="solid"/>
          <a:miter lim="800000"/>
          <a:tailEnd type="arrow"/>
        </a:ln>
        <a:effectLst/>
      </dgm:spPr>
      <dgm:t>
        <a:bodyPr/>
        <a:lstStyle/>
        <a:p>
          <a:endParaRPr lang="en-GB"/>
        </a:p>
      </dgm:t>
    </dgm:pt>
    <dgm:pt modelId="{0807A8FC-2C18-4F64-B217-381B698C0053}">
      <dgm:prSet phldrT="[Text]"/>
      <dgm:spPr>
        <a:xfrm>
          <a:off x="1807807" y="1652198"/>
          <a:ext cx="1270311" cy="825702"/>
        </a:xfrm>
        <a:prstGeom prst="roundRect">
          <a:avLst/>
        </a:prstGeom>
        <a:solidFill>
          <a:srgbClr val="005EB8"/>
        </a:solidFill>
        <a:ln>
          <a:noFill/>
        </a:ln>
        <a:effectLst>
          <a:outerShdw blurRad="57150" dist="19050" dir="5400000" algn="ctr" rotWithShape="0">
            <a:srgbClr val="000000">
              <a:alpha val="63000"/>
            </a:srgbClr>
          </a:outerShdw>
        </a:effectLst>
      </dgm:spPr>
      <dgm:t>
        <a:bodyPr/>
        <a:lstStyle/>
        <a:p>
          <a:pPr>
            <a:buNone/>
          </a:pPr>
          <a:r>
            <a:rPr lang="en-GB" dirty="0">
              <a:solidFill>
                <a:srgbClr val="FFFFFF"/>
              </a:solidFill>
              <a:latin typeface="Arial"/>
              <a:ea typeface="+mn-ea"/>
              <a:cs typeface="Arial"/>
            </a:rPr>
            <a:t>6 Review Measures</a:t>
          </a:r>
        </a:p>
      </dgm:t>
    </dgm:pt>
    <dgm:pt modelId="{ABCB5F73-794B-4DD7-9A3B-DE76A6A6D94D}" type="parTrans" cxnId="{D3758DBD-8CB2-4E98-991C-70359A18B4E0}">
      <dgm:prSet/>
      <dgm:spPr/>
      <dgm:t>
        <a:bodyPr/>
        <a:lstStyle/>
        <a:p>
          <a:endParaRPr lang="en-GB"/>
        </a:p>
      </dgm:t>
    </dgm:pt>
    <dgm:pt modelId="{68DF6719-7F1B-4288-AD33-8670E25044A9}" type="sibTrans" cxnId="{D3758DBD-8CB2-4E98-991C-70359A18B4E0}">
      <dgm:prSet/>
      <dgm:spPr>
        <a:xfrm>
          <a:off x="2295347" y="412739"/>
          <a:ext cx="2201732" cy="2201732"/>
        </a:xfrm>
        <a:custGeom>
          <a:avLst/>
          <a:gdLst/>
          <a:ahLst/>
          <a:cxnLst/>
          <a:rect l="0" t="0" r="0" b="0"/>
          <a:pathLst>
            <a:path>
              <a:moveTo>
                <a:pt x="3503" y="1013114"/>
              </a:moveTo>
              <a:arcTo wR="1100866" hR="1100866" stAng="11074320" swAng="2303684"/>
            </a:path>
          </a:pathLst>
        </a:custGeom>
        <a:noFill/>
        <a:ln w="6350" cap="flat" cmpd="sng" algn="ctr">
          <a:solidFill>
            <a:srgbClr val="003087">
              <a:hueOff val="0"/>
              <a:satOff val="0"/>
              <a:lumOff val="0"/>
              <a:alphaOff val="0"/>
            </a:srgbClr>
          </a:solidFill>
          <a:prstDash val="solid"/>
          <a:miter lim="800000"/>
          <a:tailEnd type="arrow"/>
        </a:ln>
        <a:effectLst/>
      </dgm:spPr>
      <dgm:t>
        <a:bodyPr/>
        <a:lstStyle/>
        <a:p>
          <a:endParaRPr lang="en-GB"/>
        </a:p>
      </dgm:t>
    </dgm:pt>
    <dgm:pt modelId="{49C32418-EA69-488A-BA62-0ADA7DD92536}" type="pres">
      <dgm:prSet presAssocID="{5A496227-F2F8-4A5B-9064-DFF201E8A1D4}" presName="cycle" presStyleCnt="0">
        <dgm:presLayoutVars>
          <dgm:dir/>
          <dgm:resizeHandles val="exact"/>
        </dgm:presLayoutVars>
      </dgm:prSet>
      <dgm:spPr/>
    </dgm:pt>
    <dgm:pt modelId="{6977CB5A-E844-43DD-BDF2-5A33A606F3C0}" type="pres">
      <dgm:prSet presAssocID="{BDCB1DA2-0CFB-4515-B09F-0E41FCAF29F9}" presName="node" presStyleLbl="node1" presStyleIdx="0" presStyleCnt="3" custRadScaleRad="103669">
        <dgm:presLayoutVars>
          <dgm:bulletEnabled val="1"/>
        </dgm:presLayoutVars>
      </dgm:prSet>
      <dgm:spPr/>
    </dgm:pt>
    <dgm:pt modelId="{3E46931A-139D-46F2-9A6B-D97FF160A2D1}" type="pres">
      <dgm:prSet presAssocID="{BDCB1DA2-0CFB-4515-B09F-0E41FCAF29F9}" presName="spNode" presStyleCnt="0"/>
      <dgm:spPr/>
    </dgm:pt>
    <dgm:pt modelId="{AE5DEF60-5D35-44AD-9848-6BD540195EEC}" type="pres">
      <dgm:prSet presAssocID="{68CB0935-FFAB-489F-8CC5-6DE3D57F7290}" presName="sibTrans" presStyleLbl="sibTrans1D1" presStyleIdx="0" presStyleCnt="3"/>
      <dgm:spPr/>
    </dgm:pt>
    <dgm:pt modelId="{762CD270-044C-4E73-93D3-A31EB57E2C90}" type="pres">
      <dgm:prSet presAssocID="{23A2ECAC-8353-4EAC-962D-38EC8CE697AD}" presName="node" presStyleLbl="node1" presStyleIdx="1" presStyleCnt="3">
        <dgm:presLayoutVars>
          <dgm:bulletEnabled val="1"/>
        </dgm:presLayoutVars>
      </dgm:prSet>
      <dgm:spPr/>
    </dgm:pt>
    <dgm:pt modelId="{7ED080EB-BFD6-416F-B073-E50AC2321DB2}" type="pres">
      <dgm:prSet presAssocID="{23A2ECAC-8353-4EAC-962D-38EC8CE697AD}" presName="spNode" presStyleCnt="0"/>
      <dgm:spPr/>
    </dgm:pt>
    <dgm:pt modelId="{6FACE275-7D2D-4788-BD0E-34F155A94FB6}" type="pres">
      <dgm:prSet presAssocID="{1D1730D2-8130-4F5A-ADA2-3CD15892C2CB}" presName="sibTrans" presStyleLbl="sibTrans1D1" presStyleIdx="1" presStyleCnt="3"/>
      <dgm:spPr/>
    </dgm:pt>
    <dgm:pt modelId="{56311619-DF8F-468E-82CB-F5E385B8C516}" type="pres">
      <dgm:prSet presAssocID="{0807A8FC-2C18-4F64-B217-381B698C0053}" presName="node" presStyleLbl="node1" presStyleIdx="2" presStyleCnt="3">
        <dgm:presLayoutVars>
          <dgm:bulletEnabled val="1"/>
        </dgm:presLayoutVars>
      </dgm:prSet>
      <dgm:spPr/>
    </dgm:pt>
    <dgm:pt modelId="{57E574F2-EF03-4A3D-A1B6-B3C1E0C013C7}" type="pres">
      <dgm:prSet presAssocID="{0807A8FC-2C18-4F64-B217-381B698C0053}" presName="spNode" presStyleCnt="0"/>
      <dgm:spPr/>
    </dgm:pt>
    <dgm:pt modelId="{C7AC3E8E-994F-489B-93BE-4FF2B8DA203D}" type="pres">
      <dgm:prSet presAssocID="{68DF6719-7F1B-4288-AD33-8670E25044A9}" presName="sibTrans" presStyleLbl="sibTrans1D1" presStyleIdx="2" presStyleCnt="3"/>
      <dgm:spPr/>
    </dgm:pt>
  </dgm:ptLst>
  <dgm:cxnLst>
    <dgm:cxn modelId="{7583D709-7F52-44DA-AC0B-1DABB75EB6DF}" type="presOf" srcId="{68CB0935-FFAB-489F-8CC5-6DE3D57F7290}" destId="{AE5DEF60-5D35-44AD-9848-6BD540195EEC}" srcOrd="0" destOrd="0" presId="urn:microsoft.com/office/officeart/2005/8/layout/cycle5"/>
    <dgm:cxn modelId="{3B902916-6586-4A8D-AA09-0A3556F668D5}" srcId="{5A496227-F2F8-4A5B-9064-DFF201E8A1D4}" destId="{23A2ECAC-8353-4EAC-962D-38EC8CE697AD}" srcOrd="1" destOrd="0" parTransId="{5802A163-5C82-440C-BA1A-DCF7167037E8}" sibTransId="{1D1730D2-8130-4F5A-ADA2-3CD15892C2CB}"/>
    <dgm:cxn modelId="{DF54D171-E9E4-4191-AF99-B86D62B5D380}" type="presOf" srcId="{BDCB1DA2-0CFB-4515-B09F-0E41FCAF29F9}" destId="{6977CB5A-E844-43DD-BDF2-5A33A606F3C0}" srcOrd="0" destOrd="0" presId="urn:microsoft.com/office/officeart/2005/8/layout/cycle5"/>
    <dgm:cxn modelId="{387C4C73-735C-4B5F-AA33-D3F31E3F1EBB}" type="presOf" srcId="{23A2ECAC-8353-4EAC-962D-38EC8CE697AD}" destId="{762CD270-044C-4E73-93D3-A31EB57E2C90}" srcOrd="0" destOrd="0" presId="urn:microsoft.com/office/officeart/2005/8/layout/cycle5"/>
    <dgm:cxn modelId="{96E65659-1CFC-48A2-B85E-7F68BDBDB04F}" srcId="{5A496227-F2F8-4A5B-9064-DFF201E8A1D4}" destId="{BDCB1DA2-0CFB-4515-B09F-0E41FCAF29F9}" srcOrd="0" destOrd="0" parTransId="{9A9DC398-E9F6-484D-A833-A9F88174846C}" sibTransId="{68CB0935-FFAB-489F-8CC5-6DE3D57F7290}"/>
    <dgm:cxn modelId="{D3758DBD-8CB2-4E98-991C-70359A18B4E0}" srcId="{5A496227-F2F8-4A5B-9064-DFF201E8A1D4}" destId="{0807A8FC-2C18-4F64-B217-381B698C0053}" srcOrd="2" destOrd="0" parTransId="{ABCB5F73-794B-4DD7-9A3B-DE76A6A6D94D}" sibTransId="{68DF6719-7F1B-4288-AD33-8670E25044A9}"/>
    <dgm:cxn modelId="{5C431CC7-62E7-4910-BDF3-1CC4E2F12F39}" type="presOf" srcId="{0807A8FC-2C18-4F64-B217-381B698C0053}" destId="{56311619-DF8F-468E-82CB-F5E385B8C516}" srcOrd="0" destOrd="0" presId="urn:microsoft.com/office/officeart/2005/8/layout/cycle5"/>
    <dgm:cxn modelId="{9C0840D8-71DD-4CA5-9B8E-73C11EA53D92}" type="presOf" srcId="{1D1730D2-8130-4F5A-ADA2-3CD15892C2CB}" destId="{6FACE275-7D2D-4788-BD0E-34F155A94FB6}" srcOrd="0" destOrd="0" presId="urn:microsoft.com/office/officeart/2005/8/layout/cycle5"/>
    <dgm:cxn modelId="{32A146F1-6439-4370-B03D-1C54B0ECA4D2}" type="presOf" srcId="{5A496227-F2F8-4A5B-9064-DFF201E8A1D4}" destId="{49C32418-EA69-488A-BA62-0ADA7DD92536}" srcOrd="0" destOrd="0" presId="urn:microsoft.com/office/officeart/2005/8/layout/cycle5"/>
    <dgm:cxn modelId="{9E86F5F3-20A7-4FCD-968C-7CC5FD7710B4}" type="presOf" srcId="{68DF6719-7F1B-4288-AD33-8670E25044A9}" destId="{C7AC3E8E-994F-489B-93BE-4FF2B8DA203D}" srcOrd="0" destOrd="0" presId="urn:microsoft.com/office/officeart/2005/8/layout/cycle5"/>
    <dgm:cxn modelId="{3085DBF2-367E-4117-8513-864C11DBBF34}" type="presParOf" srcId="{49C32418-EA69-488A-BA62-0ADA7DD92536}" destId="{6977CB5A-E844-43DD-BDF2-5A33A606F3C0}" srcOrd="0" destOrd="0" presId="urn:microsoft.com/office/officeart/2005/8/layout/cycle5"/>
    <dgm:cxn modelId="{F3A6AA50-3EE3-4995-9469-FEA04B762251}" type="presParOf" srcId="{49C32418-EA69-488A-BA62-0ADA7DD92536}" destId="{3E46931A-139D-46F2-9A6B-D97FF160A2D1}" srcOrd="1" destOrd="0" presId="urn:microsoft.com/office/officeart/2005/8/layout/cycle5"/>
    <dgm:cxn modelId="{8B0028DA-64EF-4CB6-8A69-94AD9B906C6E}" type="presParOf" srcId="{49C32418-EA69-488A-BA62-0ADA7DD92536}" destId="{AE5DEF60-5D35-44AD-9848-6BD540195EEC}" srcOrd="2" destOrd="0" presId="urn:microsoft.com/office/officeart/2005/8/layout/cycle5"/>
    <dgm:cxn modelId="{4ED0FBC1-3AC8-48F8-880F-B2414E459BC5}" type="presParOf" srcId="{49C32418-EA69-488A-BA62-0ADA7DD92536}" destId="{762CD270-044C-4E73-93D3-A31EB57E2C90}" srcOrd="3" destOrd="0" presId="urn:microsoft.com/office/officeart/2005/8/layout/cycle5"/>
    <dgm:cxn modelId="{C06DC660-7077-4EF1-A0D3-4E3BDE61464B}" type="presParOf" srcId="{49C32418-EA69-488A-BA62-0ADA7DD92536}" destId="{7ED080EB-BFD6-416F-B073-E50AC2321DB2}" srcOrd="4" destOrd="0" presId="urn:microsoft.com/office/officeart/2005/8/layout/cycle5"/>
    <dgm:cxn modelId="{618D0615-4C8C-42C0-A210-E40647E3CA30}" type="presParOf" srcId="{49C32418-EA69-488A-BA62-0ADA7DD92536}" destId="{6FACE275-7D2D-4788-BD0E-34F155A94FB6}" srcOrd="5" destOrd="0" presId="urn:microsoft.com/office/officeart/2005/8/layout/cycle5"/>
    <dgm:cxn modelId="{B21C9CA1-8EEA-48B6-B995-50D53FA4D587}" type="presParOf" srcId="{49C32418-EA69-488A-BA62-0ADA7DD92536}" destId="{56311619-DF8F-468E-82CB-F5E385B8C516}" srcOrd="6" destOrd="0" presId="urn:microsoft.com/office/officeart/2005/8/layout/cycle5"/>
    <dgm:cxn modelId="{E0045D90-7356-4F4C-AD65-8A1C5C334619}" type="presParOf" srcId="{49C32418-EA69-488A-BA62-0ADA7DD92536}" destId="{57E574F2-EF03-4A3D-A1B6-B3C1E0C013C7}" srcOrd="7" destOrd="0" presId="urn:microsoft.com/office/officeart/2005/8/layout/cycle5"/>
    <dgm:cxn modelId="{40D0BE0B-1559-4946-A1A7-6F0FFAB3E561}" type="presParOf" srcId="{49C32418-EA69-488A-BA62-0ADA7DD92536}" destId="{C7AC3E8E-994F-489B-93BE-4FF2B8DA203D}" srcOrd="8" destOrd="0" presId="urn:microsoft.com/office/officeart/2005/8/layout/cycle5"/>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19393D5-0D7F-4645-81EF-5EC50357C95F}" type="doc">
      <dgm:prSet loTypeId="urn:microsoft.com/office/officeart/2005/8/layout/cycle5" loCatId="cycle" qsTypeId="urn:microsoft.com/office/officeart/2005/8/quickstyle/simple5" qsCatId="simple" csTypeId="urn:microsoft.com/office/officeart/2005/8/colors/accent0_2" csCatId="mainScheme" phldr="1"/>
      <dgm:spPr/>
      <dgm:t>
        <a:bodyPr/>
        <a:lstStyle/>
        <a:p>
          <a:endParaRPr lang="en-GB"/>
        </a:p>
      </dgm:t>
    </dgm:pt>
    <dgm:pt modelId="{0E872A2F-FD5A-48AA-A770-84ED1EAF15DE}">
      <dgm:prSet phldrT="[Text]"/>
      <dgm:spPr>
        <a:xfrm>
          <a:off x="106119" y="0"/>
          <a:ext cx="1137599" cy="739439"/>
        </a:xfrm>
        <a:prstGeom prst="roundRect">
          <a:avLst/>
        </a:prstGeom>
        <a:gradFill rotWithShape="0">
          <a:gsLst>
            <a:gs pos="0">
              <a:srgbClr val="FFFFFF">
                <a:hueOff val="0"/>
                <a:satOff val="0"/>
                <a:lumOff val="0"/>
                <a:alphaOff val="0"/>
                <a:satMod val="103000"/>
                <a:lumMod val="102000"/>
                <a:tint val="94000"/>
              </a:srgbClr>
            </a:gs>
            <a:gs pos="50000">
              <a:srgbClr val="FFFFFF">
                <a:hueOff val="0"/>
                <a:satOff val="0"/>
                <a:lumOff val="0"/>
                <a:alphaOff val="0"/>
                <a:satMod val="110000"/>
                <a:lumMod val="100000"/>
                <a:shade val="100000"/>
              </a:srgbClr>
            </a:gs>
            <a:gs pos="100000">
              <a:srgbClr val="FFFFFF">
                <a:hueOff val="0"/>
                <a:satOff val="0"/>
                <a:lumOff val="0"/>
                <a:alphaOff val="0"/>
                <a:lumMod val="99000"/>
                <a:satMod val="120000"/>
                <a:shade val="78000"/>
              </a:srgbClr>
            </a:gs>
          </a:gsLst>
          <a:lin ang="5400000" scaled="0"/>
        </a:gradFill>
        <a:ln>
          <a:noFill/>
        </a:ln>
        <a:effectLst>
          <a:outerShdw blurRad="57150" dist="19050" dir="5400000" algn="ctr" rotWithShape="0">
            <a:srgbClr val="000000">
              <a:alpha val="63000"/>
            </a:srgbClr>
          </a:outerShdw>
        </a:effectLst>
      </dgm:spPr>
      <dgm:t>
        <a:bodyPr/>
        <a:lstStyle/>
        <a:p>
          <a:pPr>
            <a:buNone/>
          </a:pPr>
          <a:r>
            <a:rPr lang="en-GB" dirty="0">
              <a:solidFill>
                <a:srgbClr val="005EB8"/>
              </a:solidFill>
              <a:latin typeface="Arial"/>
              <a:ea typeface="+mn-ea"/>
              <a:cs typeface="Arial"/>
            </a:rPr>
            <a:t>7 Repeat steps 4-6</a:t>
          </a:r>
        </a:p>
      </dgm:t>
    </dgm:pt>
    <dgm:pt modelId="{55E9B554-2E62-4DF6-BEF2-A01DA6A5275F}" type="parTrans" cxnId="{0A8C2F96-FC5B-4569-A842-E55AA836E932}">
      <dgm:prSet/>
      <dgm:spPr/>
      <dgm:t>
        <a:bodyPr/>
        <a:lstStyle/>
        <a:p>
          <a:endParaRPr lang="en-GB"/>
        </a:p>
      </dgm:t>
    </dgm:pt>
    <dgm:pt modelId="{3F4CFC62-A79D-49B1-8B0F-190D16A53A4F}" type="sibTrans" cxnId="{0A8C2F96-FC5B-4569-A842-E55AA836E932}">
      <dgm:prSet/>
      <dgm:spPr/>
      <dgm:t>
        <a:bodyPr/>
        <a:lstStyle/>
        <a:p>
          <a:endParaRPr lang="en-GB"/>
        </a:p>
      </dgm:t>
    </dgm:pt>
    <dgm:pt modelId="{E9BFD078-6886-41FB-84CA-9E2F5517D814}" type="pres">
      <dgm:prSet presAssocID="{419393D5-0D7F-4645-81EF-5EC50357C95F}" presName="cycle" presStyleCnt="0">
        <dgm:presLayoutVars>
          <dgm:dir/>
          <dgm:resizeHandles val="exact"/>
        </dgm:presLayoutVars>
      </dgm:prSet>
      <dgm:spPr/>
    </dgm:pt>
    <dgm:pt modelId="{C5E46202-FB52-4DB7-8907-CF7C59E973AB}" type="pres">
      <dgm:prSet presAssocID="{0E872A2F-FD5A-48AA-A770-84ED1EAF15DE}" presName="node" presStyleLbl="node1" presStyleIdx="0" presStyleCnt="1" custRadScaleRad="100001" custRadScaleInc="79">
        <dgm:presLayoutVars>
          <dgm:bulletEnabled val="1"/>
        </dgm:presLayoutVars>
      </dgm:prSet>
      <dgm:spPr/>
    </dgm:pt>
  </dgm:ptLst>
  <dgm:cxnLst>
    <dgm:cxn modelId="{36D0DE44-1732-4CFB-870F-FEC39EAD8BD4}" type="presOf" srcId="{0E872A2F-FD5A-48AA-A770-84ED1EAF15DE}" destId="{C5E46202-FB52-4DB7-8907-CF7C59E973AB}" srcOrd="0" destOrd="0" presId="urn:microsoft.com/office/officeart/2005/8/layout/cycle5"/>
    <dgm:cxn modelId="{0A8C2F96-FC5B-4569-A842-E55AA836E932}" srcId="{419393D5-0D7F-4645-81EF-5EC50357C95F}" destId="{0E872A2F-FD5A-48AA-A770-84ED1EAF15DE}" srcOrd="0" destOrd="0" parTransId="{55E9B554-2E62-4DF6-BEF2-A01DA6A5275F}" sibTransId="{3F4CFC62-A79D-49B1-8B0F-190D16A53A4F}"/>
    <dgm:cxn modelId="{0DCADA99-C4A1-46F1-A8D2-F3808C886F12}" type="presOf" srcId="{419393D5-0D7F-4645-81EF-5EC50357C95F}" destId="{E9BFD078-6886-41FB-84CA-9E2F5517D814}" srcOrd="0" destOrd="0" presId="urn:microsoft.com/office/officeart/2005/8/layout/cycle5"/>
    <dgm:cxn modelId="{FFF5D1CB-D296-42AD-A401-809EE0F6D0F4}" type="presParOf" srcId="{E9BFD078-6886-41FB-84CA-9E2F5517D814}" destId="{C5E46202-FB52-4DB7-8907-CF7C59E973AB}" srcOrd="0" destOrd="0" presId="urn:microsoft.com/office/officeart/2005/8/layout/cycle5"/>
  </dgm:cxnLst>
  <dgm:bg>
    <a:noFill/>
  </dgm:bg>
  <dgm:whole/>
  <dgm:extLst>
    <a:ext uri="http://schemas.microsoft.com/office/drawing/2008/diagram">
      <dsp:dataModelExt xmlns:dsp="http://schemas.microsoft.com/office/drawing/2008/diagram" relId="rId2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87C01C-5846-450F-920F-26BE2E9BF999}">
      <dsp:nvSpPr>
        <dsp:cNvPr id="0" name=""/>
        <dsp:cNvSpPr/>
      </dsp:nvSpPr>
      <dsp:spPr>
        <a:xfrm>
          <a:off x="1890663" y="0"/>
          <a:ext cx="1139007" cy="632781"/>
        </a:xfrm>
        <a:prstGeom prst="roundRect">
          <a:avLst>
            <a:gd name="adj" fmla="val 10000"/>
          </a:avLst>
        </a:prstGeom>
        <a:solidFill>
          <a:srgbClr val="005EB8"/>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dirty="0">
              <a:solidFill>
                <a:srgbClr val="FFFFFF"/>
              </a:solidFill>
              <a:latin typeface="Arial"/>
              <a:ea typeface="+mn-ea"/>
              <a:cs typeface="Arial"/>
            </a:rPr>
            <a:t>1 Decide Aim</a:t>
          </a:r>
        </a:p>
      </dsp:txBody>
      <dsp:txXfrm>
        <a:off x="1909197" y="18534"/>
        <a:ext cx="1101939" cy="595713"/>
      </dsp:txXfrm>
    </dsp:sp>
    <dsp:sp modelId="{D932BCAD-F86A-4B35-A267-E6A6795378F4}">
      <dsp:nvSpPr>
        <dsp:cNvPr id="0" name=""/>
        <dsp:cNvSpPr/>
      </dsp:nvSpPr>
      <dsp:spPr>
        <a:xfrm rot="5400000">
          <a:off x="2368963" y="612010"/>
          <a:ext cx="182407" cy="284751"/>
        </a:xfrm>
        <a:prstGeom prst="rightArrow">
          <a:avLst>
            <a:gd name="adj1" fmla="val 60000"/>
            <a:gd name="adj2" fmla="val 50000"/>
          </a:avLst>
        </a:prstGeom>
        <a:gradFill rotWithShape="0">
          <a:gsLst>
            <a:gs pos="0">
              <a:srgbClr val="003087">
                <a:tint val="60000"/>
                <a:hueOff val="0"/>
                <a:satOff val="0"/>
                <a:lumOff val="0"/>
                <a:alphaOff val="0"/>
                <a:satMod val="103000"/>
                <a:lumMod val="102000"/>
                <a:tint val="94000"/>
              </a:srgbClr>
            </a:gs>
            <a:gs pos="50000">
              <a:srgbClr val="003087">
                <a:tint val="60000"/>
                <a:hueOff val="0"/>
                <a:satOff val="0"/>
                <a:lumOff val="0"/>
                <a:alphaOff val="0"/>
                <a:satMod val="110000"/>
                <a:lumMod val="100000"/>
                <a:shade val="100000"/>
              </a:srgbClr>
            </a:gs>
            <a:gs pos="100000">
              <a:srgbClr val="003087">
                <a:tint val="60000"/>
                <a:hueOff val="0"/>
                <a:satOff val="0"/>
                <a:lumOff val="0"/>
                <a:alphaOff val="0"/>
                <a:lumMod val="99000"/>
                <a:satMod val="120000"/>
                <a:shade val="78000"/>
              </a:srgb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GB" sz="900" kern="1200">
            <a:solidFill>
              <a:srgbClr val="FFFFFF"/>
            </a:solidFill>
            <a:latin typeface="Calibri"/>
            <a:ea typeface="+mn-ea"/>
            <a:cs typeface="+mn-cs"/>
          </a:endParaRPr>
        </a:p>
      </dsp:txBody>
      <dsp:txXfrm rot="-5400000">
        <a:off x="2374741" y="663182"/>
        <a:ext cx="170851" cy="127685"/>
      </dsp:txXfrm>
    </dsp:sp>
    <dsp:sp modelId="{98DAEEC0-D744-43A1-9901-986CF9453239}">
      <dsp:nvSpPr>
        <dsp:cNvPr id="0" name=""/>
        <dsp:cNvSpPr/>
      </dsp:nvSpPr>
      <dsp:spPr>
        <a:xfrm>
          <a:off x="1890663" y="875991"/>
          <a:ext cx="1139007" cy="632781"/>
        </a:xfrm>
        <a:prstGeom prst="roundRect">
          <a:avLst>
            <a:gd name="adj" fmla="val 10000"/>
          </a:avLst>
        </a:prstGeom>
        <a:solidFill>
          <a:srgbClr val="005EB8"/>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dirty="0">
              <a:solidFill>
                <a:srgbClr val="FFFFFF"/>
              </a:solidFill>
              <a:latin typeface="Arial"/>
              <a:ea typeface="+mn-ea"/>
              <a:cs typeface="Arial"/>
            </a:rPr>
            <a:t>2 Choose Measures</a:t>
          </a:r>
        </a:p>
      </dsp:txBody>
      <dsp:txXfrm>
        <a:off x="1909197" y="894525"/>
        <a:ext cx="1101939" cy="595713"/>
      </dsp:txXfrm>
    </dsp:sp>
    <dsp:sp modelId="{E1E4269C-CBE0-42A5-B36B-6064F70298DB}">
      <dsp:nvSpPr>
        <dsp:cNvPr id="0" name=""/>
        <dsp:cNvSpPr/>
      </dsp:nvSpPr>
      <dsp:spPr>
        <a:xfrm rot="5400000">
          <a:off x="2365868" y="1492129"/>
          <a:ext cx="188598" cy="284751"/>
        </a:xfrm>
        <a:prstGeom prst="rightArrow">
          <a:avLst>
            <a:gd name="adj1" fmla="val 60000"/>
            <a:gd name="adj2" fmla="val 50000"/>
          </a:avLst>
        </a:prstGeom>
        <a:gradFill rotWithShape="0">
          <a:gsLst>
            <a:gs pos="0">
              <a:srgbClr val="003087">
                <a:tint val="60000"/>
                <a:hueOff val="0"/>
                <a:satOff val="0"/>
                <a:lumOff val="0"/>
                <a:alphaOff val="0"/>
                <a:satMod val="103000"/>
                <a:lumMod val="102000"/>
                <a:tint val="94000"/>
              </a:srgbClr>
            </a:gs>
            <a:gs pos="50000">
              <a:srgbClr val="003087">
                <a:tint val="60000"/>
                <a:hueOff val="0"/>
                <a:satOff val="0"/>
                <a:lumOff val="0"/>
                <a:alphaOff val="0"/>
                <a:satMod val="110000"/>
                <a:lumMod val="100000"/>
                <a:shade val="100000"/>
              </a:srgbClr>
            </a:gs>
            <a:gs pos="100000">
              <a:srgbClr val="003087">
                <a:tint val="60000"/>
                <a:hueOff val="0"/>
                <a:satOff val="0"/>
                <a:lumOff val="0"/>
                <a:alphaOff val="0"/>
                <a:lumMod val="99000"/>
                <a:satMod val="120000"/>
                <a:shade val="78000"/>
              </a:srgb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GB" sz="900" kern="1200">
            <a:solidFill>
              <a:srgbClr val="FFFFFF"/>
            </a:solidFill>
            <a:latin typeface="Calibri"/>
            <a:ea typeface="+mn-ea"/>
            <a:cs typeface="+mn-cs"/>
          </a:endParaRPr>
        </a:p>
      </dsp:txBody>
      <dsp:txXfrm rot="-5400000">
        <a:off x="2374742" y="1540206"/>
        <a:ext cx="170851" cy="132019"/>
      </dsp:txXfrm>
    </dsp:sp>
    <dsp:sp modelId="{24647384-D9ED-4496-9D51-2305C84A4B3B}">
      <dsp:nvSpPr>
        <dsp:cNvPr id="0" name=""/>
        <dsp:cNvSpPr/>
      </dsp:nvSpPr>
      <dsp:spPr>
        <a:xfrm>
          <a:off x="1890663" y="1760237"/>
          <a:ext cx="1139007" cy="632781"/>
        </a:xfrm>
        <a:prstGeom prst="roundRect">
          <a:avLst>
            <a:gd name="adj" fmla="val 10000"/>
          </a:avLst>
        </a:prstGeom>
        <a:solidFill>
          <a:srgbClr val="005EB8"/>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dirty="0">
              <a:solidFill>
                <a:srgbClr val="FFFFFF"/>
              </a:solidFill>
              <a:latin typeface="Arial"/>
              <a:ea typeface="+mn-ea"/>
              <a:cs typeface="Arial"/>
            </a:rPr>
            <a:t>3 Define Measures</a:t>
          </a:r>
        </a:p>
      </dsp:txBody>
      <dsp:txXfrm>
        <a:off x="1909197" y="1778771"/>
        <a:ext cx="1101939" cy="59571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77CB5A-E844-43DD-BDF2-5A33A606F3C0}">
      <dsp:nvSpPr>
        <dsp:cNvPr id="0" name=""/>
        <dsp:cNvSpPr/>
      </dsp:nvSpPr>
      <dsp:spPr>
        <a:xfrm>
          <a:off x="2761185" y="0"/>
          <a:ext cx="1270311" cy="825702"/>
        </a:xfrm>
        <a:prstGeom prst="roundRect">
          <a:avLst/>
        </a:prstGeom>
        <a:solidFill>
          <a:srgbClr val="005EB8"/>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dirty="0">
              <a:solidFill>
                <a:srgbClr val="FFFFFF"/>
              </a:solidFill>
              <a:latin typeface="Arial"/>
              <a:ea typeface="+mn-ea"/>
              <a:cs typeface="Arial"/>
            </a:rPr>
            <a:t>4 Collect Data</a:t>
          </a:r>
        </a:p>
      </dsp:txBody>
      <dsp:txXfrm>
        <a:off x="2801492" y="40307"/>
        <a:ext cx="1189697" cy="745088"/>
      </dsp:txXfrm>
    </dsp:sp>
    <dsp:sp modelId="{AE5DEF60-5D35-44AD-9848-6BD540195EEC}">
      <dsp:nvSpPr>
        <dsp:cNvPr id="0" name=""/>
        <dsp:cNvSpPr/>
      </dsp:nvSpPr>
      <dsp:spPr>
        <a:xfrm>
          <a:off x="2295603" y="412739"/>
          <a:ext cx="2201732" cy="2201732"/>
        </a:xfrm>
        <a:custGeom>
          <a:avLst/>
          <a:gdLst/>
          <a:ahLst/>
          <a:cxnLst/>
          <a:rect l="0" t="0" r="0" b="0"/>
          <a:pathLst>
            <a:path>
              <a:moveTo>
                <a:pt x="1906424" y="350544"/>
              </a:moveTo>
              <a:arcTo wR="1100866" hR="1100866" stAng="19021996" swAng="2303684"/>
            </a:path>
          </a:pathLst>
        </a:custGeom>
        <a:noFill/>
        <a:ln w="6350" cap="flat" cmpd="sng" algn="ctr">
          <a:solidFill>
            <a:srgbClr val="003087">
              <a:hueOff val="0"/>
              <a:satOff val="0"/>
              <a:lumOff val="0"/>
              <a:alphaOff val="0"/>
            </a:srgbClr>
          </a:solidFill>
          <a:prstDash val="solid"/>
          <a:miter lim="800000"/>
          <a:tailEnd type="arrow"/>
        </a:ln>
        <a:effectLst/>
      </dsp:spPr>
      <dsp:style>
        <a:lnRef idx="1">
          <a:scrgbClr r="0" g="0" b="0"/>
        </a:lnRef>
        <a:fillRef idx="0">
          <a:scrgbClr r="0" g="0" b="0"/>
        </a:fillRef>
        <a:effectRef idx="0">
          <a:scrgbClr r="0" g="0" b="0"/>
        </a:effectRef>
        <a:fontRef idx="minor"/>
      </dsp:style>
    </dsp:sp>
    <dsp:sp modelId="{762CD270-044C-4E73-93D3-A31EB57E2C90}">
      <dsp:nvSpPr>
        <dsp:cNvPr id="0" name=""/>
        <dsp:cNvSpPr/>
      </dsp:nvSpPr>
      <dsp:spPr>
        <a:xfrm>
          <a:off x="3714563" y="1652198"/>
          <a:ext cx="1270311" cy="825702"/>
        </a:xfrm>
        <a:prstGeom prst="roundRect">
          <a:avLst/>
        </a:prstGeom>
        <a:solidFill>
          <a:srgbClr val="005EB8"/>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dirty="0">
              <a:solidFill>
                <a:srgbClr val="FFFFFF"/>
              </a:solidFill>
              <a:latin typeface="Arial"/>
              <a:ea typeface="+mn-ea"/>
              <a:cs typeface="Arial"/>
            </a:rPr>
            <a:t>5 Analyse &amp; Present</a:t>
          </a:r>
        </a:p>
      </dsp:txBody>
      <dsp:txXfrm>
        <a:off x="3754870" y="1692505"/>
        <a:ext cx="1189697" cy="745088"/>
      </dsp:txXfrm>
    </dsp:sp>
    <dsp:sp modelId="{6FACE275-7D2D-4788-BD0E-34F155A94FB6}">
      <dsp:nvSpPr>
        <dsp:cNvPr id="0" name=""/>
        <dsp:cNvSpPr/>
      </dsp:nvSpPr>
      <dsp:spPr>
        <a:xfrm>
          <a:off x="2295475" y="413750"/>
          <a:ext cx="2201732" cy="2201732"/>
        </a:xfrm>
        <a:custGeom>
          <a:avLst/>
          <a:gdLst/>
          <a:ahLst/>
          <a:cxnLst/>
          <a:rect l="0" t="0" r="0" b="0"/>
          <a:pathLst>
            <a:path>
              <a:moveTo>
                <a:pt x="1438454" y="2148692"/>
              </a:moveTo>
              <a:arcTo wR="1100866" hR="1100866" stAng="4328526" swAng="2142949"/>
            </a:path>
          </a:pathLst>
        </a:custGeom>
        <a:noFill/>
        <a:ln w="6350" cap="flat" cmpd="sng" algn="ctr">
          <a:solidFill>
            <a:srgbClr val="003087">
              <a:hueOff val="0"/>
              <a:satOff val="0"/>
              <a:lumOff val="0"/>
              <a:alphaOff val="0"/>
            </a:srgbClr>
          </a:solidFill>
          <a:prstDash val="solid"/>
          <a:miter lim="800000"/>
          <a:tailEnd type="arrow"/>
        </a:ln>
        <a:effectLst/>
      </dsp:spPr>
      <dsp:style>
        <a:lnRef idx="1">
          <a:scrgbClr r="0" g="0" b="0"/>
        </a:lnRef>
        <a:fillRef idx="0">
          <a:scrgbClr r="0" g="0" b="0"/>
        </a:fillRef>
        <a:effectRef idx="0">
          <a:scrgbClr r="0" g="0" b="0"/>
        </a:effectRef>
        <a:fontRef idx="minor"/>
      </dsp:style>
    </dsp:sp>
    <dsp:sp modelId="{56311619-DF8F-468E-82CB-F5E385B8C516}">
      <dsp:nvSpPr>
        <dsp:cNvPr id="0" name=""/>
        <dsp:cNvSpPr/>
      </dsp:nvSpPr>
      <dsp:spPr>
        <a:xfrm>
          <a:off x="1807807" y="1652198"/>
          <a:ext cx="1270311" cy="825702"/>
        </a:xfrm>
        <a:prstGeom prst="roundRect">
          <a:avLst/>
        </a:prstGeom>
        <a:solidFill>
          <a:srgbClr val="005EB8"/>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dirty="0">
              <a:solidFill>
                <a:srgbClr val="FFFFFF"/>
              </a:solidFill>
              <a:latin typeface="Arial"/>
              <a:ea typeface="+mn-ea"/>
              <a:cs typeface="Arial"/>
            </a:rPr>
            <a:t>6 Review Measures</a:t>
          </a:r>
        </a:p>
      </dsp:txBody>
      <dsp:txXfrm>
        <a:off x="1848114" y="1692505"/>
        <a:ext cx="1189697" cy="745088"/>
      </dsp:txXfrm>
    </dsp:sp>
    <dsp:sp modelId="{C7AC3E8E-994F-489B-93BE-4FF2B8DA203D}">
      <dsp:nvSpPr>
        <dsp:cNvPr id="0" name=""/>
        <dsp:cNvSpPr/>
      </dsp:nvSpPr>
      <dsp:spPr>
        <a:xfrm>
          <a:off x="2295347" y="412739"/>
          <a:ext cx="2201732" cy="2201732"/>
        </a:xfrm>
        <a:custGeom>
          <a:avLst/>
          <a:gdLst/>
          <a:ahLst/>
          <a:cxnLst/>
          <a:rect l="0" t="0" r="0" b="0"/>
          <a:pathLst>
            <a:path>
              <a:moveTo>
                <a:pt x="3503" y="1013114"/>
              </a:moveTo>
              <a:arcTo wR="1100866" hR="1100866" stAng="11074320" swAng="2303684"/>
            </a:path>
          </a:pathLst>
        </a:custGeom>
        <a:noFill/>
        <a:ln w="6350" cap="flat" cmpd="sng" algn="ctr">
          <a:solidFill>
            <a:srgbClr val="003087">
              <a:hueOff val="0"/>
              <a:satOff val="0"/>
              <a:lumOff val="0"/>
              <a:alphaOff val="0"/>
            </a:srgbClr>
          </a:solidFill>
          <a:prstDash val="solid"/>
          <a:miter lim="800000"/>
          <a:tailEnd type="arrow"/>
        </a:ln>
        <a:effectLst/>
      </dsp:spPr>
      <dsp:style>
        <a:lnRef idx="1">
          <a:scrgbClr r="0" g="0" b="0"/>
        </a:lnRef>
        <a:fillRef idx="0">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E46202-FB52-4DB7-8907-CF7C59E973AB}">
      <dsp:nvSpPr>
        <dsp:cNvPr id="0" name=""/>
        <dsp:cNvSpPr/>
      </dsp:nvSpPr>
      <dsp:spPr>
        <a:xfrm>
          <a:off x="106119" y="0"/>
          <a:ext cx="1137599" cy="739439"/>
        </a:xfrm>
        <a:prstGeom prst="roundRect">
          <a:avLst/>
        </a:prstGeom>
        <a:gradFill rotWithShape="0">
          <a:gsLst>
            <a:gs pos="0">
              <a:srgbClr val="FFFFFF">
                <a:hueOff val="0"/>
                <a:satOff val="0"/>
                <a:lumOff val="0"/>
                <a:alphaOff val="0"/>
                <a:satMod val="103000"/>
                <a:lumMod val="102000"/>
                <a:tint val="94000"/>
              </a:srgbClr>
            </a:gs>
            <a:gs pos="50000">
              <a:srgbClr val="FFFFFF">
                <a:hueOff val="0"/>
                <a:satOff val="0"/>
                <a:lumOff val="0"/>
                <a:alphaOff val="0"/>
                <a:satMod val="110000"/>
                <a:lumMod val="100000"/>
                <a:shade val="100000"/>
              </a:srgbClr>
            </a:gs>
            <a:gs pos="100000">
              <a:srgbClr val="FFFFFF">
                <a:hueOff val="0"/>
                <a:satOff val="0"/>
                <a:lumOff val="0"/>
                <a:alphaOff val="0"/>
                <a:lumMod val="99000"/>
                <a:satMod val="120000"/>
                <a:shade val="78000"/>
              </a:srgb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dirty="0">
              <a:solidFill>
                <a:srgbClr val="005EB8"/>
              </a:solidFill>
              <a:latin typeface="Arial"/>
              <a:ea typeface="+mn-ea"/>
              <a:cs typeface="Arial"/>
            </a:rPr>
            <a:t>7 Repeat steps 4-6</a:t>
          </a:r>
        </a:p>
      </dsp:txBody>
      <dsp:txXfrm>
        <a:off x="142215" y="36096"/>
        <a:ext cx="1065407" cy="667247"/>
      </dsp:txXfrm>
    </dsp:sp>
  </dsp:spTree>
</dsp:drawing>
</file>

<file path=ppt/diagrams/layout1.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CB71E824-6352-45F9-ABA5-699FD56C587F}" type="datetimeFigureOut">
              <a:rPr lang="en-GB" smtClean="0"/>
              <a:pPr/>
              <a:t>16/08/2022</a:t>
            </a:fld>
            <a:endParaRPr lang="en-GB" dirty="0"/>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153F940C-9799-4D79-BF5D-389DE935EA5F}" type="slidenum">
              <a:rPr lang="en-GB" smtClean="0"/>
              <a:pPr/>
              <a:t>‹#›</a:t>
            </a:fld>
            <a:endParaRPr lang="en-GB" dirty="0"/>
          </a:p>
        </p:txBody>
      </p:sp>
    </p:spTree>
    <p:extLst>
      <p:ext uri="{BB962C8B-B14F-4D97-AF65-F5344CB8AC3E}">
        <p14:creationId xmlns:p14="http://schemas.microsoft.com/office/powerpoint/2010/main" val="257343028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10C8271A-572F-4168-A8FF-8ED7B72351D5}" type="datetimeFigureOut">
              <a:rPr lang="en-GB" smtClean="0"/>
              <a:pPr/>
              <a:t>16/08/2022</a:t>
            </a:fld>
            <a:endParaRPr lang="en-GB" dirty="0"/>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2E221B35-D793-4D7D-8A63-DA4D5D3C070D}" type="slidenum">
              <a:rPr lang="en-GB" smtClean="0"/>
              <a:pPr/>
              <a:t>‹#›</a:t>
            </a:fld>
            <a:endParaRPr lang="en-GB" dirty="0"/>
          </a:p>
        </p:txBody>
      </p:sp>
    </p:spTree>
    <p:extLst>
      <p:ext uri="{BB962C8B-B14F-4D97-AF65-F5344CB8AC3E}">
        <p14:creationId xmlns:p14="http://schemas.microsoft.com/office/powerpoint/2010/main" val="420462761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Other approaches can be taken, that are not at patient level. We can analyse service usage for example. </a:t>
            </a:r>
          </a:p>
        </p:txBody>
      </p:sp>
      <p:sp>
        <p:nvSpPr>
          <p:cNvPr id="4" name="Slide Number Placeholder 3"/>
          <p:cNvSpPr>
            <a:spLocks noGrp="1"/>
          </p:cNvSpPr>
          <p:nvPr>
            <p:ph type="sldNum" sz="quarter" idx="5"/>
          </p:nvPr>
        </p:nvSpPr>
        <p:spPr/>
        <p:txBody>
          <a:bodyPr/>
          <a:lstStyle/>
          <a:p>
            <a:fld id="{2E221B35-D793-4D7D-8A63-DA4D5D3C070D}" type="slidenum">
              <a:rPr lang="en-GB" smtClean="0"/>
              <a:pPr/>
              <a:t>2</a:t>
            </a:fld>
            <a:endParaRPr lang="en-GB" dirty="0"/>
          </a:p>
        </p:txBody>
      </p:sp>
    </p:spTree>
    <p:extLst>
      <p:ext uri="{BB962C8B-B14F-4D97-AF65-F5344CB8AC3E}">
        <p14:creationId xmlns:p14="http://schemas.microsoft.com/office/powerpoint/2010/main" val="8135333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Add to form. Add measure descriptors into the “What are we comparing to question”. </a:t>
            </a:r>
          </a:p>
        </p:txBody>
      </p:sp>
      <p:sp>
        <p:nvSpPr>
          <p:cNvPr id="4" name="Slide Number Placeholder 3"/>
          <p:cNvSpPr>
            <a:spLocks noGrp="1"/>
          </p:cNvSpPr>
          <p:nvPr>
            <p:ph type="sldNum" sz="quarter" idx="5"/>
          </p:nvPr>
        </p:nvSpPr>
        <p:spPr/>
        <p:txBody>
          <a:bodyPr/>
          <a:lstStyle/>
          <a:p>
            <a:fld id="{2E221B35-D793-4D7D-8A63-DA4D5D3C070D}" type="slidenum">
              <a:rPr lang="en-GB" smtClean="0"/>
              <a:pPr/>
              <a:t>12</a:t>
            </a:fld>
            <a:endParaRPr lang="en-GB" dirty="0"/>
          </a:p>
        </p:txBody>
      </p:sp>
    </p:spTree>
    <p:extLst>
      <p:ext uri="{BB962C8B-B14F-4D97-AF65-F5344CB8AC3E}">
        <p14:creationId xmlns:p14="http://schemas.microsoft.com/office/powerpoint/2010/main" val="13802965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Timescales , Structure of BI team, </a:t>
            </a:r>
            <a:r>
              <a:rPr lang="en-GB" dirty="0" err="1"/>
              <a:t>Priioritisation</a:t>
            </a:r>
            <a:r>
              <a:rPr lang="en-GB" dirty="0"/>
              <a:t>  - stages of a BI request. </a:t>
            </a:r>
          </a:p>
        </p:txBody>
      </p:sp>
      <p:sp>
        <p:nvSpPr>
          <p:cNvPr id="4" name="Slide Number Placeholder 3"/>
          <p:cNvSpPr>
            <a:spLocks noGrp="1"/>
          </p:cNvSpPr>
          <p:nvPr>
            <p:ph type="sldNum" sz="quarter" idx="5"/>
          </p:nvPr>
        </p:nvSpPr>
        <p:spPr/>
        <p:txBody>
          <a:bodyPr/>
          <a:lstStyle/>
          <a:p>
            <a:fld id="{2E221B35-D793-4D7D-8A63-DA4D5D3C070D}" type="slidenum">
              <a:rPr lang="en-GB" smtClean="0"/>
              <a:pPr/>
              <a:t>14</a:t>
            </a:fld>
            <a:endParaRPr lang="en-GB" dirty="0"/>
          </a:p>
        </p:txBody>
      </p:sp>
    </p:spTree>
    <p:extLst>
      <p:ext uri="{BB962C8B-B14F-4D97-AF65-F5344CB8AC3E}">
        <p14:creationId xmlns:p14="http://schemas.microsoft.com/office/powerpoint/2010/main" val="292167761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bg1"/>
        </a:solidFill>
        <a:effectLst/>
      </p:bgPr>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0" y="0"/>
            <a:ext cx="9144000" cy="6858000"/>
          </a:xfrm>
          <a:prstGeom prst="rect">
            <a:avLst/>
          </a:prstGeom>
        </p:spPr>
      </p:pic>
      <p:sp>
        <p:nvSpPr>
          <p:cNvPr id="2" name="Title 1"/>
          <p:cNvSpPr>
            <a:spLocks noGrp="1"/>
          </p:cNvSpPr>
          <p:nvPr>
            <p:ph type="ctrTitle" hasCustomPrompt="1"/>
          </p:nvPr>
        </p:nvSpPr>
        <p:spPr>
          <a:xfrm>
            <a:off x="685800" y="2130425"/>
            <a:ext cx="7772400" cy="1470025"/>
          </a:xfrm>
        </p:spPr>
        <p:txBody>
          <a:bodyPr>
            <a:normAutofit/>
          </a:bodyPr>
          <a:lstStyle>
            <a:lvl1pPr algn="ctr">
              <a:defRPr sz="3200">
                <a:solidFill>
                  <a:schemeClr val="bg1"/>
                </a:solidFill>
              </a:defRPr>
            </a:lvl1pPr>
          </a:lstStyle>
          <a:p>
            <a:r>
              <a:rPr lang="en-GB" dirty="0"/>
              <a:t>PRESENTATION TITLE</a:t>
            </a:r>
          </a:p>
        </p:txBody>
      </p:sp>
      <p:sp>
        <p:nvSpPr>
          <p:cNvPr id="3" name="Subtitle 2"/>
          <p:cNvSpPr>
            <a:spLocks noGrp="1"/>
          </p:cNvSpPr>
          <p:nvPr>
            <p:ph type="subTitle" idx="1" hasCustomPrompt="1"/>
          </p:nvPr>
        </p:nvSpPr>
        <p:spPr>
          <a:xfrm>
            <a:off x="1371600" y="3429000"/>
            <a:ext cx="6400800" cy="533400"/>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Your name/title</a:t>
            </a:r>
          </a:p>
        </p:txBody>
      </p:sp>
      <p:sp>
        <p:nvSpPr>
          <p:cNvPr id="7" name="Text Placeholder 6"/>
          <p:cNvSpPr>
            <a:spLocks noGrp="1"/>
          </p:cNvSpPr>
          <p:nvPr>
            <p:ph type="body" sz="quarter" idx="10" hasCustomPrompt="1"/>
          </p:nvPr>
        </p:nvSpPr>
        <p:spPr>
          <a:xfrm>
            <a:off x="1371600" y="3886200"/>
            <a:ext cx="6400800" cy="533400"/>
          </a:xfrm>
        </p:spPr>
        <p:txBody>
          <a:bodyPr/>
          <a:lstStyle>
            <a:lvl1pPr algn="ctr">
              <a:buNone/>
              <a:defRPr>
                <a:solidFill>
                  <a:schemeClr val="bg1"/>
                </a:solidFill>
              </a:defRPr>
            </a:lvl1pPr>
          </a:lstStyle>
          <a:p>
            <a:pPr lvl="0"/>
            <a:r>
              <a:rPr lang="en-US" dirty="0"/>
              <a:t>Date</a:t>
            </a:r>
          </a:p>
        </p:txBody>
      </p:sp>
    </p:spTree>
    <p:extLst>
      <p:ext uri="{BB962C8B-B14F-4D97-AF65-F5344CB8AC3E}">
        <p14:creationId xmlns:p14="http://schemas.microsoft.com/office/powerpoint/2010/main" val="13985415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0" y="0"/>
            <a:ext cx="9144000" cy="6858000"/>
          </a:xfrm>
          <a:prstGeom prst="rect">
            <a:avLst/>
          </a:prstGeom>
        </p:spPr>
      </p:pic>
      <p:sp>
        <p:nvSpPr>
          <p:cNvPr id="2" name="Title 1"/>
          <p:cNvSpPr>
            <a:spLocks noGrp="1"/>
          </p:cNvSpPr>
          <p:nvPr>
            <p:ph type="title" hasCustomPrompt="1"/>
          </p:nvPr>
        </p:nvSpPr>
        <p:spPr>
          <a:xfrm>
            <a:off x="107504" y="-719"/>
            <a:ext cx="8805664" cy="1143000"/>
          </a:xfrm>
        </p:spPr>
        <p:txBody>
          <a:bodyPr>
            <a:normAutofit/>
          </a:bodyPr>
          <a:lstStyle>
            <a:lvl1pPr algn="l">
              <a:defRPr sz="2800" b="1" baseline="0">
                <a:solidFill>
                  <a:srgbClr val="0070C0"/>
                </a:solidFill>
                <a:latin typeface="Arial" panose="020B0604020202020204" pitchFamily="34" charset="0"/>
                <a:cs typeface="Arial" panose="020B0604020202020204" pitchFamily="34" charset="0"/>
              </a:defRPr>
            </a:lvl1pPr>
          </a:lstStyle>
          <a:p>
            <a:r>
              <a:rPr lang="en-US" dirty="0"/>
              <a:t>Click to edit slide title</a:t>
            </a:r>
            <a:endParaRPr lang="en-GB" dirty="0"/>
          </a:p>
        </p:txBody>
      </p:sp>
      <p:sp>
        <p:nvSpPr>
          <p:cNvPr id="3" name="Content Placeholder 2"/>
          <p:cNvSpPr>
            <a:spLocks noGrp="1"/>
          </p:cNvSpPr>
          <p:nvPr>
            <p:ph idx="1" hasCustomPrompt="1"/>
          </p:nvPr>
        </p:nvSpPr>
        <p:spPr>
          <a:xfrm>
            <a:off x="107504" y="1340768"/>
            <a:ext cx="8856984" cy="4752528"/>
          </a:xfrm>
        </p:spPr>
        <p:txBody>
          <a:bodyPr/>
          <a:lstStyle>
            <a:lvl1pPr>
              <a:buNone/>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Slide Number Placeholder 6"/>
          <p:cNvSpPr>
            <a:spLocks noGrp="1"/>
          </p:cNvSpPr>
          <p:nvPr>
            <p:ph type="sldNum" sz="quarter" idx="10"/>
          </p:nvPr>
        </p:nvSpPr>
        <p:spPr/>
        <p:txBody>
          <a:bodyPr/>
          <a:lstStyle/>
          <a:p>
            <a:fld id="{33CD8F25-6884-ED49-801E-7634C0F1EA11}" type="slidenum">
              <a:rPr lang="en-US" smtClean="0"/>
              <a:pPr/>
              <a:t>‹#›</a:t>
            </a:fld>
            <a:endParaRPr lang="en-US" dirty="0"/>
          </a:p>
        </p:txBody>
      </p:sp>
    </p:spTree>
    <p:extLst>
      <p:ext uri="{BB962C8B-B14F-4D97-AF65-F5344CB8AC3E}">
        <p14:creationId xmlns:p14="http://schemas.microsoft.com/office/powerpoint/2010/main" val="401881734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7504" y="-4727"/>
            <a:ext cx="8928992" cy="1143000"/>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107504" y="1600201"/>
            <a:ext cx="8928992" cy="434907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TextBox 5"/>
          <p:cNvSpPr txBox="1"/>
          <p:nvPr userDrawn="1"/>
        </p:nvSpPr>
        <p:spPr>
          <a:xfrm>
            <a:off x="6876256" y="6433591"/>
            <a:ext cx="2088232" cy="307777"/>
          </a:xfrm>
          <a:prstGeom prst="rect">
            <a:avLst/>
          </a:prstGeom>
          <a:noFill/>
        </p:spPr>
        <p:txBody>
          <a:bodyPr wrap="square" rtlCol="0">
            <a:spAutoFit/>
          </a:bodyPr>
          <a:lstStyle/>
          <a:p>
            <a:pPr algn="r"/>
            <a:fld id="{C5484094-8486-4ADB-9297-87EA727E9842}" type="slidenum">
              <a:rPr lang="en-GB" sz="1400" smtClean="0">
                <a:solidFill>
                  <a:srgbClr val="4BACC6">
                    <a:lumMod val="40000"/>
                    <a:lumOff val="60000"/>
                  </a:srgbClr>
                </a:solidFill>
              </a:rPr>
              <a:pPr algn="r"/>
              <a:t>‹#›</a:t>
            </a:fld>
            <a:endParaRPr lang="en-GB" sz="1400" dirty="0">
              <a:solidFill>
                <a:srgbClr val="4BACC6">
                  <a:lumMod val="40000"/>
                  <a:lumOff val="60000"/>
                </a:srgbClr>
              </a:solidFill>
            </a:endParaRPr>
          </a:p>
        </p:txBody>
      </p:sp>
      <p:sp>
        <p:nvSpPr>
          <p:cNvPr id="5" name="Slide Number Placeholder 4"/>
          <p:cNvSpPr>
            <a:spLocks noGrp="1"/>
          </p:cNvSpPr>
          <p:nvPr>
            <p:ph type="sldNum" sz="quarter" idx="4"/>
          </p:nvPr>
        </p:nvSpPr>
        <p:spPr>
          <a:xfrm>
            <a:off x="7010400" y="6477000"/>
            <a:ext cx="2133600" cy="365125"/>
          </a:xfrm>
          <a:prstGeom prst="rect">
            <a:avLst/>
          </a:prstGeom>
        </p:spPr>
        <p:txBody>
          <a:bodyPr vert="horz" lIns="91440" tIns="45720" rIns="91440" bIns="45720" rtlCol="0" anchor="ctr"/>
          <a:lstStyle>
            <a:lvl1pPr algn="r">
              <a:defRPr sz="1200">
                <a:solidFill>
                  <a:srgbClr val="FFFFFF"/>
                </a:solidFill>
              </a:defRPr>
            </a:lvl1pPr>
          </a:lstStyle>
          <a:p>
            <a:fld id="{33CD8F25-6884-ED49-801E-7634C0F1EA11}" type="slidenum">
              <a:rPr lang="en-US" smtClean="0"/>
              <a:pPr/>
              <a:t>‹#›</a:t>
            </a:fld>
            <a:endParaRPr lang="en-US" dirty="0"/>
          </a:p>
        </p:txBody>
      </p:sp>
    </p:spTree>
    <p:extLst>
      <p:ext uri="{BB962C8B-B14F-4D97-AF65-F5344CB8AC3E}">
        <p14:creationId xmlns:p14="http://schemas.microsoft.com/office/powerpoint/2010/main" val="1467622204"/>
      </p:ext>
    </p:extLst>
  </p:cSld>
  <p:clrMap bg1="lt1" tx1="dk1" bg2="lt2" tx2="dk2" accent1="accent1" accent2="accent2" accent3="accent3" accent4="accent4" accent5="accent5" accent6="accent6" hlink="hlink" folHlink="folHlink"/>
  <p:sldLayoutIdLst>
    <p:sldLayoutId id="2147483722" r:id="rId1"/>
    <p:sldLayoutId id="2147483723" r:id="rId2"/>
  </p:sldLayoutIdLst>
  <p:hf hdr="0" ftr="0" dt="0"/>
  <p:txStyles>
    <p:titleStyle>
      <a:lvl1pPr algn="l" defTabSz="914400" rtl="0" eaLnBrk="1" latinLnBrk="0" hangingPunct="1">
        <a:spcBef>
          <a:spcPct val="0"/>
        </a:spcBef>
        <a:buNone/>
        <a:defRPr sz="2400" b="1" kern="1200">
          <a:solidFill>
            <a:srgbClr val="0070C0"/>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mailto:jane.lee15@nhs.net"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ccglive.glos.nhs.uk/intranet/media/k2/attachments/Localities/PCN/PCN%20communications/BI_Request_Form_20220816(1).xlsx"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hyperlink" Target="mailto:glicb.informationteam@nhs.net" TargetMode="Externa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hyperlink" Target="file:///\\glos.nhs.uk\GCCG\Hub\Info\Localities\Integrated%20Locality%20Report%20V1.xlsx" TargetMode="External"/><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hyperlink" Target="file:///\\glos.nhs.uk\GCCG\Hub\Info\Localities\Datapacks\Mental%20Health%20Data%20Packs" TargetMode="External"/><Relationship Id="rId4" Type="http://schemas.openxmlformats.org/officeDocument/2006/relationships/hyperlink" Target="file:///\\glos.nhs.uk\GCCG\Hub\Info\CPG\Respiratory\CPG%20Dashboard\Respiratory%20Dashboard%202022_23.xlsm"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www.datadictionary.nhs.uk/index.html"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image" Target="../media/image6.png"/><Relationship Id="rId18" Type="http://schemas.openxmlformats.org/officeDocument/2006/relationships/diagramQuickStyle" Target="../diagrams/quickStyle3.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17" Type="http://schemas.openxmlformats.org/officeDocument/2006/relationships/diagramLayout" Target="../diagrams/layout3.xml"/><Relationship Id="rId2" Type="http://schemas.openxmlformats.org/officeDocument/2006/relationships/image" Target="../media/image5.png"/><Relationship Id="rId16" Type="http://schemas.openxmlformats.org/officeDocument/2006/relationships/diagramData" Target="../diagrams/data3.xml"/><Relationship Id="rId20" Type="http://schemas.microsoft.com/office/2007/relationships/diagramDrawing" Target="../diagrams/drawing3.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5" Type="http://schemas.openxmlformats.org/officeDocument/2006/relationships/image" Target="../media/image8.png"/><Relationship Id="rId10" Type="http://schemas.openxmlformats.org/officeDocument/2006/relationships/diagramQuickStyle" Target="../diagrams/quickStyle2.xml"/><Relationship Id="rId19" Type="http://schemas.openxmlformats.org/officeDocument/2006/relationships/diagramColors" Target="../diagrams/colors3.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image" Target="../media/image7.png"/></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PCN QI Projects Guidance</a:t>
            </a:r>
          </a:p>
        </p:txBody>
      </p:sp>
      <p:sp>
        <p:nvSpPr>
          <p:cNvPr id="5" name="Subtitle 4"/>
          <p:cNvSpPr>
            <a:spLocks noGrp="1"/>
          </p:cNvSpPr>
          <p:nvPr>
            <p:ph type="subTitle" idx="1"/>
          </p:nvPr>
        </p:nvSpPr>
        <p:spPr/>
        <p:txBody>
          <a:bodyPr/>
          <a:lstStyle/>
          <a:p>
            <a:r>
              <a:rPr lang="en-US" dirty="0"/>
              <a:t>Chris Roche/Joe Blackford</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 name="Picture 71" descr="Diagram&#10;&#10;Description automatically generated">
            <a:extLst>
              <a:ext uri="{FF2B5EF4-FFF2-40B4-BE49-F238E27FC236}">
                <a16:creationId xmlns:a16="http://schemas.microsoft.com/office/drawing/2014/main" id="{B18751A3-A616-4350-9D9A-EB26148BD2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35696" y="1628800"/>
            <a:ext cx="7204670" cy="4189500"/>
          </a:xfrm>
          <a:prstGeom prst="rect">
            <a:avLst/>
          </a:prstGeom>
        </p:spPr>
      </p:pic>
      <p:sp>
        <p:nvSpPr>
          <p:cNvPr id="34" name="TextBox 33">
            <a:extLst>
              <a:ext uri="{FF2B5EF4-FFF2-40B4-BE49-F238E27FC236}">
                <a16:creationId xmlns:a16="http://schemas.microsoft.com/office/drawing/2014/main" id="{B50472CF-72EF-42F8-BF7C-8463A0B43E4C}"/>
              </a:ext>
            </a:extLst>
          </p:cNvPr>
          <p:cNvSpPr txBox="1"/>
          <p:nvPr/>
        </p:nvSpPr>
        <p:spPr>
          <a:xfrm>
            <a:off x="435978" y="1345175"/>
            <a:ext cx="3847990" cy="1477328"/>
          </a:xfrm>
          <a:prstGeom prst="rect">
            <a:avLst/>
          </a:prstGeom>
          <a:noFill/>
        </p:spPr>
        <p:txBody>
          <a:bodyPr wrap="square" rtlCol="0">
            <a:spAutoFit/>
          </a:bodyPr>
          <a:lstStyle/>
          <a:p>
            <a:pPr eaLnBrk="0" fontAlgn="base" hangingPunct="0">
              <a:spcBef>
                <a:spcPct val="0"/>
              </a:spcBef>
              <a:spcAft>
                <a:spcPct val="0"/>
              </a:spcAft>
            </a:pPr>
            <a:r>
              <a:rPr lang="en-US" dirty="0">
                <a:solidFill>
                  <a:prstClr val="black"/>
                </a:solidFill>
                <a:latin typeface="Arial" panose="020B0604020202020204" pitchFamily="34" charset="0"/>
                <a:cs typeface="Arial" panose="020B0604020202020204" pitchFamily="34" charset="0"/>
              </a:rPr>
              <a:t>On the left we usually have our </a:t>
            </a:r>
            <a:r>
              <a:rPr lang="en-US" b="1" dirty="0">
                <a:solidFill>
                  <a:srgbClr val="0070C0"/>
                </a:solidFill>
                <a:latin typeface="Arial" panose="020B0604020202020204" pitchFamily="34" charset="0"/>
                <a:cs typeface="Arial" panose="020B0604020202020204" pitchFamily="34" charset="0"/>
              </a:rPr>
              <a:t>main (outcome) aim</a:t>
            </a:r>
            <a:r>
              <a:rPr lang="en-US" b="1" dirty="0">
                <a:solidFill>
                  <a:prstClr val="black"/>
                </a:solidFill>
                <a:latin typeface="Arial" panose="020B0604020202020204" pitchFamily="34" charset="0"/>
                <a:cs typeface="Arial" panose="020B0604020202020204" pitchFamily="34" charset="0"/>
              </a:rPr>
              <a:t>. </a:t>
            </a:r>
            <a:r>
              <a:rPr lang="en-US" dirty="0">
                <a:solidFill>
                  <a:prstClr val="black"/>
                </a:solidFill>
                <a:latin typeface="Arial" panose="020B0604020202020204" pitchFamily="34" charset="0"/>
                <a:cs typeface="Arial" panose="020B0604020202020204" pitchFamily="34" charset="0"/>
              </a:rPr>
              <a:t>On the right we depict </a:t>
            </a:r>
            <a:r>
              <a:rPr lang="en-US" b="1" dirty="0">
                <a:solidFill>
                  <a:srgbClr val="0070C0"/>
                </a:solidFill>
                <a:latin typeface="Arial" panose="020B0604020202020204" pitchFamily="34" charset="0"/>
                <a:cs typeface="Arial" panose="020B0604020202020204" pitchFamily="34" charset="0"/>
              </a:rPr>
              <a:t>ideas for system changes</a:t>
            </a:r>
            <a:r>
              <a:rPr lang="en-US" b="1" dirty="0">
                <a:solidFill>
                  <a:prstClr val="black"/>
                </a:solidFill>
                <a:latin typeface="Arial" panose="020B0604020202020204" pitchFamily="34" charset="0"/>
                <a:cs typeface="Arial" panose="020B0604020202020204" pitchFamily="34" charset="0"/>
              </a:rPr>
              <a:t> </a:t>
            </a:r>
            <a:r>
              <a:rPr lang="en-US" dirty="0">
                <a:solidFill>
                  <a:prstClr val="black"/>
                </a:solidFill>
                <a:latin typeface="Arial" panose="020B0604020202020204" pitchFamily="34" charset="0"/>
                <a:cs typeface="Arial" panose="020B0604020202020204" pitchFamily="34" charset="0"/>
              </a:rPr>
              <a:t>that might ultimately impact the outcome.</a:t>
            </a:r>
            <a:r>
              <a:rPr lang="en-GB" dirty="0">
                <a:solidFill>
                  <a:prstClr val="black"/>
                </a:solidFill>
                <a:latin typeface="Arial" panose="020B0604020202020204" pitchFamily="34" charset="0"/>
                <a:cs typeface="Arial" panose="020B0604020202020204" pitchFamily="34" charset="0"/>
              </a:rPr>
              <a:t>  </a:t>
            </a:r>
          </a:p>
        </p:txBody>
      </p:sp>
      <p:sp>
        <p:nvSpPr>
          <p:cNvPr id="61" name="TextBox 60">
            <a:extLst>
              <a:ext uri="{FF2B5EF4-FFF2-40B4-BE49-F238E27FC236}">
                <a16:creationId xmlns:a16="http://schemas.microsoft.com/office/drawing/2014/main" id="{DCE7F150-9C02-4920-BB9C-2D472265B1A0}"/>
              </a:ext>
            </a:extLst>
          </p:cNvPr>
          <p:cNvSpPr txBox="1"/>
          <p:nvPr/>
        </p:nvSpPr>
        <p:spPr>
          <a:xfrm>
            <a:off x="435977" y="913128"/>
            <a:ext cx="10172837" cy="400110"/>
          </a:xfrm>
          <a:prstGeom prst="rect">
            <a:avLst/>
          </a:prstGeom>
          <a:noFill/>
        </p:spPr>
        <p:txBody>
          <a:bodyPr wrap="square" rtlCol="0">
            <a:spAutoFit/>
          </a:bodyPr>
          <a:lstStyle/>
          <a:p>
            <a:pPr eaLnBrk="0" fontAlgn="base" hangingPunct="0">
              <a:spcBef>
                <a:spcPct val="0"/>
              </a:spcBef>
              <a:spcAft>
                <a:spcPct val="0"/>
              </a:spcAft>
            </a:pPr>
            <a:r>
              <a:rPr lang="en-GB" sz="2000" dirty="0">
                <a:solidFill>
                  <a:prstClr val="black"/>
                </a:solidFill>
                <a:latin typeface="Arial" panose="020B0604020202020204" pitchFamily="34" charset="0"/>
                <a:cs typeface="Arial" panose="020B0604020202020204" pitchFamily="34" charset="0"/>
              </a:rPr>
              <a:t>A tool for thinking about </a:t>
            </a:r>
            <a:r>
              <a:rPr lang="en-GB" sz="2000" b="1" dirty="0">
                <a:solidFill>
                  <a:prstClr val="black"/>
                </a:solidFill>
                <a:latin typeface="Arial" panose="020B0604020202020204" pitchFamily="34" charset="0"/>
                <a:cs typeface="Arial" panose="020B0604020202020204" pitchFamily="34" charset="0"/>
              </a:rPr>
              <a:t>both</a:t>
            </a:r>
            <a:r>
              <a:rPr lang="en-GB" sz="2000" dirty="0">
                <a:solidFill>
                  <a:prstClr val="black"/>
                </a:solidFill>
                <a:latin typeface="Arial" panose="020B0604020202020204" pitchFamily="34" charset="0"/>
                <a:cs typeface="Arial" panose="020B0604020202020204" pitchFamily="34" charset="0"/>
              </a:rPr>
              <a:t> your changes and your measures.</a:t>
            </a:r>
          </a:p>
        </p:txBody>
      </p:sp>
      <p:sp>
        <p:nvSpPr>
          <p:cNvPr id="62" name="Rectangle 3">
            <a:extLst>
              <a:ext uri="{FF2B5EF4-FFF2-40B4-BE49-F238E27FC236}">
                <a16:creationId xmlns:a16="http://schemas.microsoft.com/office/drawing/2014/main" id="{D311EDFD-68D5-4068-A57F-C2DBA781314C}"/>
              </a:ext>
            </a:extLst>
          </p:cNvPr>
          <p:cNvSpPr txBox="1">
            <a:spLocks noChangeArrowheads="1"/>
          </p:cNvSpPr>
          <p:nvPr/>
        </p:nvSpPr>
        <p:spPr>
          <a:xfrm>
            <a:off x="362668" y="278674"/>
            <a:ext cx="6509643" cy="543739"/>
          </a:xfrm>
          <a:prstGeom prst="rect">
            <a:avLst/>
          </a:prstGeom>
          <a:noFill/>
          <a:ln w="9525" algn="ctr">
            <a:noFill/>
            <a:miter lim="800000"/>
            <a:headEnd/>
            <a:tailEnd/>
          </a:ln>
          <a:effectLst/>
        </p:spPr>
        <p:txBody>
          <a:bodyPr vert="horz" wrap="square" lIns="91440" tIns="45720" rIns="91440" bIns="45720" numCol="1" rtlCol="0" anchor="ctr" anchorCtr="0" compatLnSpc="1">
            <a:prstTxWarp prst="textNoShape">
              <a:avLst/>
            </a:prstTxWarp>
            <a:spAutoFit/>
          </a:bodyPr>
          <a:lstStyle>
            <a:lvl1pPr algn="ctr" defTabSz="914400" rtl="0" eaLnBrk="1" latinLnBrk="0" hangingPunct="1">
              <a:spcBef>
                <a:spcPct val="0"/>
              </a:spcBef>
              <a:buNone/>
              <a:defRPr sz="3600" b="0" i="0" u="none" kern="1200">
                <a:solidFill>
                  <a:schemeClr val="tx1"/>
                </a:solidFill>
                <a:latin typeface="Arial" panose="020B0604020202020204" pitchFamily="34" charset="0"/>
                <a:ea typeface="+mj-ea"/>
                <a:cs typeface="Arial" panose="020B0604020202020204" pitchFamily="34" charset="0"/>
              </a:defRPr>
            </a:lvl1pPr>
          </a:lstStyle>
          <a:p>
            <a:pPr algn="l">
              <a:lnSpc>
                <a:spcPct val="90000"/>
              </a:lnSpc>
            </a:pPr>
            <a:r>
              <a:rPr lang="en-US" sz="3200" b="1" dirty="0">
                <a:solidFill>
                  <a:srgbClr val="005EB8"/>
                </a:solidFill>
                <a:ea typeface="+mn-ea"/>
              </a:rPr>
              <a:t>Driver diagrams</a:t>
            </a:r>
          </a:p>
        </p:txBody>
      </p:sp>
      <p:sp>
        <p:nvSpPr>
          <p:cNvPr id="74" name="TextBox 73">
            <a:extLst>
              <a:ext uri="{FF2B5EF4-FFF2-40B4-BE49-F238E27FC236}">
                <a16:creationId xmlns:a16="http://schemas.microsoft.com/office/drawing/2014/main" id="{441E5CDA-BC50-4DC0-A7CF-F060E9028768}"/>
              </a:ext>
            </a:extLst>
          </p:cNvPr>
          <p:cNvSpPr txBox="1"/>
          <p:nvPr/>
        </p:nvSpPr>
        <p:spPr>
          <a:xfrm>
            <a:off x="435977" y="3105834"/>
            <a:ext cx="1471727" cy="2585323"/>
          </a:xfrm>
          <a:prstGeom prst="rect">
            <a:avLst/>
          </a:prstGeom>
          <a:noFill/>
        </p:spPr>
        <p:txBody>
          <a:bodyPr wrap="square">
            <a:spAutoFit/>
          </a:bodyPr>
          <a:lstStyle/>
          <a:p>
            <a:r>
              <a:rPr lang="en-GB" dirty="0">
                <a:solidFill>
                  <a:prstClr val="black"/>
                </a:solidFill>
                <a:latin typeface="Arial" panose="020B0604020202020204" pitchFamily="34" charset="0"/>
                <a:cs typeface="Arial" panose="020B0604020202020204" pitchFamily="34" charset="0"/>
              </a:rPr>
              <a:t>The di</a:t>
            </a:r>
            <a:r>
              <a:rPr lang="en-US" dirty="0" err="1">
                <a:solidFill>
                  <a:prstClr val="black"/>
                </a:solidFill>
                <a:latin typeface="Arial" panose="020B0604020202020204" pitchFamily="34" charset="0"/>
                <a:cs typeface="Arial" panose="020B0604020202020204" pitchFamily="34" charset="0"/>
              </a:rPr>
              <a:t>agram</a:t>
            </a:r>
            <a:r>
              <a:rPr lang="en-US" dirty="0">
                <a:solidFill>
                  <a:prstClr val="black"/>
                </a:solidFill>
                <a:latin typeface="Arial" panose="020B0604020202020204" pitchFamily="34" charset="0"/>
                <a:cs typeface="Arial" panose="020B0604020202020204" pitchFamily="34" charset="0"/>
              </a:rPr>
              <a:t> represents our </a:t>
            </a:r>
            <a:r>
              <a:rPr lang="en-US" b="1" dirty="0">
                <a:solidFill>
                  <a:srgbClr val="0070C0"/>
                </a:solidFill>
                <a:latin typeface="Arial" panose="020B0604020202020204" pitchFamily="34" charset="0"/>
                <a:cs typeface="Arial" panose="020B0604020202020204" pitchFamily="34" charset="0"/>
              </a:rPr>
              <a:t>theory</a:t>
            </a:r>
            <a:r>
              <a:rPr lang="en-US" b="1" dirty="0">
                <a:solidFill>
                  <a:prstClr val="black"/>
                </a:solidFill>
                <a:latin typeface="Arial" panose="020B0604020202020204" pitchFamily="34" charset="0"/>
                <a:cs typeface="Arial" panose="020B0604020202020204" pitchFamily="34" charset="0"/>
              </a:rPr>
              <a:t> </a:t>
            </a:r>
            <a:r>
              <a:rPr lang="en-US" dirty="0">
                <a:solidFill>
                  <a:prstClr val="black"/>
                </a:solidFill>
                <a:latin typeface="Arial" panose="020B0604020202020204" pitchFamily="34" charset="0"/>
                <a:cs typeface="Arial" panose="020B0604020202020204" pitchFamily="34" charset="0"/>
              </a:rPr>
              <a:t>about how to </a:t>
            </a:r>
            <a:r>
              <a:rPr lang="en-US" b="1" dirty="0">
                <a:solidFill>
                  <a:srgbClr val="0070C0"/>
                </a:solidFill>
                <a:latin typeface="Arial" panose="020B0604020202020204" pitchFamily="34" charset="0"/>
                <a:cs typeface="Arial" panose="020B0604020202020204" pitchFamily="34" charset="0"/>
              </a:rPr>
              <a:t>modify</a:t>
            </a:r>
            <a:r>
              <a:rPr lang="en-US" b="1" dirty="0">
                <a:solidFill>
                  <a:prstClr val="black"/>
                </a:solidFill>
                <a:latin typeface="Arial" panose="020B0604020202020204" pitchFamily="34" charset="0"/>
                <a:cs typeface="Arial" panose="020B0604020202020204" pitchFamily="34" charset="0"/>
              </a:rPr>
              <a:t> </a:t>
            </a:r>
            <a:r>
              <a:rPr lang="en-US" dirty="0">
                <a:solidFill>
                  <a:prstClr val="black"/>
                </a:solidFill>
                <a:latin typeface="Arial" panose="020B0604020202020204" pitchFamily="34" charset="0"/>
                <a:cs typeface="Arial" panose="020B0604020202020204" pitchFamily="34" charset="0"/>
              </a:rPr>
              <a:t>the system to </a:t>
            </a:r>
            <a:r>
              <a:rPr lang="en-US" b="1" dirty="0">
                <a:solidFill>
                  <a:srgbClr val="0070C0"/>
                </a:solidFill>
                <a:latin typeface="Arial" panose="020B0604020202020204" pitchFamily="34" charset="0"/>
                <a:cs typeface="Arial" panose="020B0604020202020204" pitchFamily="34" charset="0"/>
              </a:rPr>
              <a:t>change</a:t>
            </a:r>
            <a:r>
              <a:rPr lang="en-US" b="1" dirty="0">
                <a:solidFill>
                  <a:prstClr val="black"/>
                </a:solidFill>
                <a:latin typeface="Arial" panose="020B0604020202020204" pitchFamily="34" charset="0"/>
                <a:cs typeface="Arial" panose="020B0604020202020204" pitchFamily="34" charset="0"/>
              </a:rPr>
              <a:t> </a:t>
            </a:r>
            <a:r>
              <a:rPr lang="en-US" dirty="0">
                <a:solidFill>
                  <a:prstClr val="black"/>
                </a:solidFill>
                <a:latin typeface="Arial" panose="020B0604020202020204" pitchFamily="34" charset="0"/>
                <a:cs typeface="Arial" panose="020B0604020202020204" pitchFamily="34" charset="0"/>
              </a:rPr>
              <a:t>the outcome.</a:t>
            </a:r>
            <a:endParaRPr lang="en-GB" dirty="0"/>
          </a:p>
        </p:txBody>
      </p:sp>
    </p:spTree>
    <p:extLst>
      <p:ext uri="{BB962C8B-B14F-4D97-AF65-F5344CB8AC3E}">
        <p14:creationId xmlns:p14="http://schemas.microsoft.com/office/powerpoint/2010/main" val="748338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69168" y="-719"/>
            <a:ext cx="8805664" cy="765423"/>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2800" b="1" kern="1200">
                <a:solidFill>
                  <a:srgbClr val="00499A"/>
                </a:solidFill>
                <a:latin typeface="Arial" panose="020B0604020202020204" pitchFamily="34" charset="0"/>
                <a:ea typeface="+mj-ea"/>
                <a:cs typeface="Arial" panose="020B0604020202020204" pitchFamily="34" charset="0"/>
              </a:defRPr>
            </a:lvl1pPr>
          </a:lstStyle>
          <a:p>
            <a:r>
              <a:rPr lang="en-GB" dirty="0"/>
              <a:t>Choose Our Measures</a:t>
            </a:r>
          </a:p>
        </p:txBody>
      </p:sp>
      <p:sp>
        <p:nvSpPr>
          <p:cNvPr id="2" name="TextBox 1"/>
          <p:cNvSpPr txBox="1"/>
          <p:nvPr/>
        </p:nvSpPr>
        <p:spPr>
          <a:xfrm>
            <a:off x="169168" y="692696"/>
            <a:ext cx="8772738" cy="4847029"/>
          </a:xfrm>
          <a:prstGeom prst="rect">
            <a:avLst/>
          </a:prstGeom>
          <a:noFill/>
        </p:spPr>
        <p:txBody>
          <a:bodyPr wrap="square" rtlCol="0">
            <a:noAutofit/>
          </a:bodyPr>
          <a:lstStyle/>
          <a:p>
            <a:r>
              <a:rPr lang="en-GB" sz="2000" b="1" dirty="0">
                <a:solidFill>
                  <a:schemeClr val="accent6">
                    <a:lumMod val="75000"/>
                  </a:schemeClr>
                </a:solidFill>
              </a:rPr>
              <a:t>What do we need to measure to evidence we have achieved our aim?</a:t>
            </a:r>
          </a:p>
          <a:p>
            <a:endParaRPr lang="en-GB" b="1" dirty="0">
              <a:solidFill>
                <a:schemeClr val="accent1">
                  <a:lumMod val="75000"/>
                </a:schemeClr>
              </a:solidFill>
            </a:endParaRPr>
          </a:p>
          <a:p>
            <a:r>
              <a:rPr lang="en-GB" b="1" dirty="0">
                <a:solidFill>
                  <a:schemeClr val="accent1">
                    <a:lumMod val="75000"/>
                  </a:schemeClr>
                </a:solidFill>
              </a:rPr>
              <a:t>Outcome Measures  - linked explicitly to the aim of the project</a:t>
            </a:r>
          </a:p>
          <a:p>
            <a:r>
              <a:rPr lang="en-GB" sz="1400" dirty="0"/>
              <a:t>e.g. Aim - To ensure all patients identified as living alone don’t have any unmet personal care needs</a:t>
            </a:r>
          </a:p>
          <a:p>
            <a:r>
              <a:rPr lang="en-GB" sz="1400" dirty="0"/>
              <a:t>Outcome measure - All patients contacted that identify unmet personal care needs have a referral to appropriate service</a:t>
            </a:r>
          </a:p>
          <a:p>
            <a:r>
              <a:rPr lang="en-GB" sz="1400" dirty="0"/>
              <a:t>Data collection – Number of referrals and referred to service for patients contacted that identify unmet care needs</a:t>
            </a:r>
          </a:p>
          <a:p>
            <a:endParaRPr lang="en-GB" sz="1400" dirty="0"/>
          </a:p>
          <a:p>
            <a:r>
              <a:rPr lang="en-GB" sz="1400" b="1" dirty="0"/>
              <a:t>What about reduced/more “appropriate” service use? – How could we measure that?</a:t>
            </a:r>
          </a:p>
          <a:p>
            <a:endParaRPr lang="en-GB" sz="1400" dirty="0"/>
          </a:p>
          <a:p>
            <a:r>
              <a:rPr lang="en-GB" b="1" dirty="0">
                <a:solidFill>
                  <a:schemeClr val="accent1">
                    <a:lumMod val="75000"/>
                  </a:schemeClr>
                </a:solidFill>
              </a:rPr>
              <a:t>Process measures - linked to the things we are going to work on to achieve the aim</a:t>
            </a:r>
          </a:p>
          <a:p>
            <a:r>
              <a:rPr lang="en-GB" sz="1400" dirty="0"/>
              <a:t>e.g. Change idea - Use of a new Patient Script Template to ensure welfare of Isolated Patients</a:t>
            </a:r>
          </a:p>
          <a:p>
            <a:r>
              <a:rPr lang="en-GB" sz="1400" dirty="0"/>
              <a:t>Process measure - % of patients contacted that required additional input to improve welfare</a:t>
            </a:r>
          </a:p>
          <a:p>
            <a:r>
              <a:rPr lang="en-GB" sz="1400" dirty="0"/>
              <a:t>Data collection – The number that resulted in Action(s) Identified divided by the Number of patients contacted</a:t>
            </a:r>
          </a:p>
          <a:p>
            <a:endParaRPr lang="en-GB" dirty="0"/>
          </a:p>
          <a:p>
            <a:r>
              <a:rPr lang="en-GB" b="1" dirty="0">
                <a:solidFill>
                  <a:schemeClr val="accent1">
                    <a:lumMod val="75000"/>
                  </a:schemeClr>
                </a:solidFill>
              </a:rPr>
              <a:t>Balancing measures - to spot unintended consequences</a:t>
            </a:r>
          </a:p>
          <a:p>
            <a:r>
              <a:rPr lang="en-GB" sz="1400" dirty="0"/>
              <a:t>e.g. Measure - Patients contacted do not have increased levels of dissatisfaction </a:t>
            </a:r>
          </a:p>
          <a:p>
            <a:r>
              <a:rPr lang="en-GB" sz="1400" dirty="0"/>
              <a:t>Data collection - A post call survey to those contacted to assess their satisfaction with the process</a:t>
            </a:r>
          </a:p>
          <a:p>
            <a:endParaRPr lang="en-GB" sz="1400" dirty="0"/>
          </a:p>
          <a:p>
            <a:r>
              <a:rPr lang="en-GB" sz="1400" dirty="0"/>
              <a:t>e.g. Measure - Number of unplanned contacts with health and care services should not increase </a:t>
            </a:r>
          </a:p>
          <a:p>
            <a:r>
              <a:rPr lang="en-GB" sz="1400" dirty="0"/>
              <a:t>Data collection – For those contacted, look at activity levels pre/post intervention and test against a control group</a:t>
            </a:r>
          </a:p>
        </p:txBody>
      </p:sp>
    </p:spTree>
    <p:extLst>
      <p:ext uri="{BB962C8B-B14F-4D97-AF65-F5344CB8AC3E}">
        <p14:creationId xmlns:p14="http://schemas.microsoft.com/office/powerpoint/2010/main" val="30281660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77D840A-D72D-41B2-A827-BC86E9EEED56}"/>
              </a:ext>
            </a:extLst>
          </p:cNvPr>
          <p:cNvSpPr>
            <a:spLocks noGrp="1"/>
          </p:cNvSpPr>
          <p:nvPr>
            <p:ph type="sldNum" sz="quarter" idx="10"/>
          </p:nvPr>
        </p:nvSpPr>
        <p:spPr>
          <a:xfrm>
            <a:off x="6449983" y="6179682"/>
            <a:ext cx="2133600" cy="365125"/>
          </a:xfrm>
        </p:spPr>
        <p:txBody>
          <a:bodyPr/>
          <a:lstStyle/>
          <a:p>
            <a:fld id="{33CD8F25-6884-ED49-801E-7634C0F1EA11}" type="slidenum">
              <a:rPr lang="en-US" smtClean="0"/>
              <a:pPr/>
              <a:t>11</a:t>
            </a:fld>
            <a:endParaRPr lang="en-US" dirty="0"/>
          </a:p>
        </p:txBody>
      </p:sp>
      <p:sp>
        <p:nvSpPr>
          <p:cNvPr id="5" name="Title 8">
            <a:extLst>
              <a:ext uri="{FF2B5EF4-FFF2-40B4-BE49-F238E27FC236}">
                <a16:creationId xmlns:a16="http://schemas.microsoft.com/office/drawing/2014/main" id="{5447C46A-307B-4373-B596-A775BCF7168F}"/>
              </a:ext>
            </a:extLst>
          </p:cNvPr>
          <p:cNvSpPr txBox="1">
            <a:spLocks/>
          </p:cNvSpPr>
          <p:nvPr/>
        </p:nvSpPr>
        <p:spPr>
          <a:xfrm>
            <a:off x="179512" y="188640"/>
            <a:ext cx="4903212" cy="611649"/>
          </a:xfrm>
          <a:prstGeom prst="rect">
            <a:avLst/>
          </a:prstGeom>
        </p:spPr>
        <p:txBody>
          <a:bodyPr anchor="t"/>
          <a:lstStyle>
            <a:lvl1pPr algn="l" defTabSz="914400" rtl="0" eaLnBrk="1" latinLnBrk="0" hangingPunct="1">
              <a:lnSpc>
                <a:spcPct val="90000"/>
              </a:lnSpc>
              <a:spcBef>
                <a:spcPct val="0"/>
              </a:spcBef>
              <a:buNone/>
              <a:defRPr sz="3600" b="0" kern="1200">
                <a:solidFill>
                  <a:srgbClr val="005EB8"/>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dirty="0">
                <a:ln>
                  <a:noFill/>
                </a:ln>
                <a:effectLst/>
                <a:uLnTx/>
                <a:uFillTx/>
                <a:latin typeface="Arial"/>
                <a:ea typeface="+mj-ea"/>
                <a:cs typeface="Arial"/>
              </a:rPr>
              <a:t>Driver Diagram example</a:t>
            </a:r>
            <a:endParaRPr kumimoji="0" lang="en-US" sz="2800" b="1" i="0" u="none" strike="noStrike" kern="1200" cap="none" spc="0" normalizeH="0" baseline="0" noProof="0" dirty="0">
              <a:ln>
                <a:noFill/>
              </a:ln>
              <a:effectLst/>
              <a:uLnTx/>
              <a:uFillTx/>
              <a:ea typeface="+mj-ea"/>
            </a:endParaRPr>
          </a:p>
        </p:txBody>
      </p:sp>
      <p:sp>
        <p:nvSpPr>
          <p:cNvPr id="6" name="Rectangle 3">
            <a:extLst>
              <a:ext uri="{FF2B5EF4-FFF2-40B4-BE49-F238E27FC236}">
                <a16:creationId xmlns:a16="http://schemas.microsoft.com/office/drawing/2014/main" id="{E758A509-6359-41FD-8A8D-56690AECC832}"/>
              </a:ext>
            </a:extLst>
          </p:cNvPr>
          <p:cNvSpPr>
            <a:spLocks noChangeArrowheads="1"/>
          </p:cNvSpPr>
          <p:nvPr/>
        </p:nvSpPr>
        <p:spPr bwMode="gray">
          <a:xfrm>
            <a:off x="367840" y="2819788"/>
            <a:ext cx="1427747" cy="731422"/>
          </a:xfrm>
          <a:prstGeom prst="rect">
            <a:avLst/>
          </a:prstGeom>
          <a:solidFill>
            <a:srgbClr val="005EB8"/>
          </a:solidFill>
          <a:ln w="9525">
            <a:noFill/>
            <a:miter lim="800000"/>
            <a:headEnd/>
            <a:tailEnd/>
          </a:ln>
          <a:effectLst/>
        </p:spPr>
        <p:txBody>
          <a:bodyPr anchor="ctr"/>
          <a:lstStyle/>
          <a:p>
            <a:pPr algn="ctr" eaLnBrk="0" hangingPunct="0">
              <a:lnSpc>
                <a:spcPct val="90000"/>
              </a:lnSpc>
            </a:pPr>
            <a:r>
              <a:rPr lang="en-US" sz="2000" b="1" dirty="0">
                <a:solidFill>
                  <a:schemeClr val="bg1"/>
                </a:solidFill>
                <a:latin typeface="Arial" pitchFamily="34" charset="0"/>
                <a:cs typeface="Arial" pitchFamily="34" charset="0"/>
              </a:rPr>
              <a:t>Error free Surgery</a:t>
            </a:r>
          </a:p>
        </p:txBody>
      </p:sp>
      <p:cxnSp>
        <p:nvCxnSpPr>
          <p:cNvPr id="7" name="AutoShape 7">
            <a:extLst>
              <a:ext uri="{FF2B5EF4-FFF2-40B4-BE49-F238E27FC236}">
                <a16:creationId xmlns:a16="http://schemas.microsoft.com/office/drawing/2014/main" id="{BAAC7535-E54B-49FF-984B-7313A98D3866}"/>
              </a:ext>
            </a:extLst>
          </p:cNvPr>
          <p:cNvCxnSpPr>
            <a:cxnSpLocks noChangeShapeType="1"/>
            <a:stCxn id="6" idx="3"/>
            <a:endCxn id="9" idx="1"/>
          </p:cNvCxnSpPr>
          <p:nvPr/>
        </p:nvCxnSpPr>
        <p:spPr bwMode="gray">
          <a:xfrm>
            <a:off x="1795587" y="3185499"/>
            <a:ext cx="616175" cy="9091"/>
          </a:xfrm>
          <a:prstGeom prst="bentConnector3">
            <a:avLst>
              <a:gd name="adj1" fmla="val 50000"/>
            </a:avLst>
          </a:prstGeom>
          <a:noFill/>
          <a:ln w="9525">
            <a:solidFill>
              <a:schemeClr val="tx1">
                <a:lumMod val="75000"/>
                <a:lumOff val="25000"/>
              </a:schemeClr>
            </a:solidFill>
            <a:miter lim="800000"/>
            <a:headEnd/>
            <a:tailEnd/>
          </a:ln>
          <a:effectLst/>
        </p:spPr>
      </p:cxnSp>
      <p:sp>
        <p:nvSpPr>
          <p:cNvPr id="8" name="Rectangle 4">
            <a:extLst>
              <a:ext uri="{FF2B5EF4-FFF2-40B4-BE49-F238E27FC236}">
                <a16:creationId xmlns:a16="http://schemas.microsoft.com/office/drawing/2014/main" id="{DD73D96E-87C9-4E7D-9061-F5DB3C6D124C}"/>
              </a:ext>
            </a:extLst>
          </p:cNvPr>
          <p:cNvSpPr>
            <a:spLocks noChangeArrowheads="1"/>
          </p:cNvSpPr>
          <p:nvPr/>
        </p:nvSpPr>
        <p:spPr bwMode="gray">
          <a:xfrm>
            <a:off x="2411762" y="1256907"/>
            <a:ext cx="1789976" cy="692759"/>
          </a:xfrm>
          <a:prstGeom prst="rect">
            <a:avLst/>
          </a:prstGeom>
          <a:solidFill>
            <a:srgbClr val="005EB8">
              <a:alpha val="60000"/>
            </a:srgbClr>
          </a:solidFill>
          <a:ln w="9525" algn="ctr">
            <a:noFill/>
            <a:miter lim="800000"/>
            <a:headEnd/>
            <a:tailEnd/>
          </a:ln>
          <a:effectLst/>
        </p:spPr>
        <p:txBody>
          <a:bodyPr anchor="ctr"/>
          <a:lstStyle/>
          <a:p>
            <a:pPr eaLnBrk="0" hangingPunct="0">
              <a:lnSpc>
                <a:spcPct val="90000"/>
              </a:lnSpc>
            </a:pPr>
            <a:r>
              <a:rPr lang="en-US" sz="2000" dirty="0">
                <a:latin typeface="Arial" pitchFamily="34" charset="0"/>
                <a:cs typeface="Arial" pitchFamily="34" charset="0"/>
              </a:rPr>
              <a:t>Avoid Mistakes</a:t>
            </a:r>
          </a:p>
        </p:txBody>
      </p:sp>
      <p:sp>
        <p:nvSpPr>
          <p:cNvPr id="9" name="Rectangle 8">
            <a:extLst>
              <a:ext uri="{FF2B5EF4-FFF2-40B4-BE49-F238E27FC236}">
                <a16:creationId xmlns:a16="http://schemas.microsoft.com/office/drawing/2014/main" id="{07ED8882-463E-4328-94F7-28527D4038D4}"/>
              </a:ext>
            </a:extLst>
          </p:cNvPr>
          <p:cNvSpPr>
            <a:spLocks noChangeArrowheads="1"/>
          </p:cNvSpPr>
          <p:nvPr/>
        </p:nvSpPr>
        <p:spPr bwMode="gray">
          <a:xfrm>
            <a:off x="2411762" y="2830601"/>
            <a:ext cx="1789976" cy="727977"/>
          </a:xfrm>
          <a:prstGeom prst="rect">
            <a:avLst/>
          </a:prstGeom>
          <a:solidFill>
            <a:srgbClr val="005EB8">
              <a:alpha val="60000"/>
            </a:srgbClr>
          </a:solidFill>
          <a:ln w="9525" algn="ctr">
            <a:noFill/>
            <a:miter lim="800000"/>
            <a:headEnd/>
            <a:tailEnd/>
          </a:ln>
          <a:effectLst/>
        </p:spPr>
        <p:txBody>
          <a:bodyPr anchor="ctr"/>
          <a:lstStyle/>
          <a:p>
            <a:pPr eaLnBrk="0" hangingPunct="0">
              <a:lnSpc>
                <a:spcPct val="90000"/>
              </a:lnSpc>
            </a:pPr>
            <a:r>
              <a:rPr lang="en-US" sz="2000" dirty="0">
                <a:latin typeface="Arial" pitchFamily="34" charset="0"/>
                <a:cs typeface="Arial" pitchFamily="34" charset="0"/>
              </a:rPr>
              <a:t>Avoid Complications</a:t>
            </a:r>
          </a:p>
        </p:txBody>
      </p:sp>
      <p:sp>
        <p:nvSpPr>
          <p:cNvPr id="10" name="Rectangle 5">
            <a:extLst>
              <a:ext uri="{FF2B5EF4-FFF2-40B4-BE49-F238E27FC236}">
                <a16:creationId xmlns:a16="http://schemas.microsoft.com/office/drawing/2014/main" id="{CF0AFF6E-59E8-4727-A0F1-D7BFDE386EA2}"/>
              </a:ext>
            </a:extLst>
          </p:cNvPr>
          <p:cNvSpPr>
            <a:spLocks noChangeArrowheads="1"/>
          </p:cNvSpPr>
          <p:nvPr/>
        </p:nvSpPr>
        <p:spPr bwMode="gray">
          <a:xfrm>
            <a:off x="2411761" y="4378136"/>
            <a:ext cx="1789975" cy="680823"/>
          </a:xfrm>
          <a:prstGeom prst="rect">
            <a:avLst/>
          </a:prstGeom>
          <a:solidFill>
            <a:srgbClr val="005EB8">
              <a:alpha val="60000"/>
            </a:srgbClr>
          </a:solidFill>
          <a:ln w="9525" algn="ctr">
            <a:noFill/>
            <a:miter lim="800000"/>
            <a:headEnd/>
            <a:tailEnd/>
          </a:ln>
          <a:effectLst/>
        </p:spPr>
        <p:txBody>
          <a:bodyPr anchor="ctr"/>
          <a:lstStyle/>
          <a:p>
            <a:pPr eaLnBrk="0" hangingPunct="0">
              <a:lnSpc>
                <a:spcPct val="90000"/>
              </a:lnSpc>
            </a:pPr>
            <a:r>
              <a:rPr lang="en-US" sz="2000" dirty="0">
                <a:latin typeface="Arial" pitchFamily="34" charset="0"/>
                <a:cs typeface="Arial" pitchFamily="34" charset="0"/>
              </a:rPr>
              <a:t>Avoid Delays</a:t>
            </a:r>
          </a:p>
        </p:txBody>
      </p:sp>
      <p:cxnSp>
        <p:nvCxnSpPr>
          <p:cNvPr id="11" name="AutoShape 15">
            <a:extLst>
              <a:ext uri="{FF2B5EF4-FFF2-40B4-BE49-F238E27FC236}">
                <a16:creationId xmlns:a16="http://schemas.microsoft.com/office/drawing/2014/main" id="{DE6BD99E-EEEA-4CD4-AD70-F2E2C016AAFB}"/>
              </a:ext>
            </a:extLst>
          </p:cNvPr>
          <p:cNvCxnSpPr>
            <a:cxnSpLocks noChangeShapeType="1"/>
            <a:stCxn id="6" idx="3"/>
            <a:endCxn id="10" idx="1"/>
          </p:cNvCxnSpPr>
          <p:nvPr/>
        </p:nvCxnSpPr>
        <p:spPr bwMode="gray">
          <a:xfrm>
            <a:off x="1795587" y="3185499"/>
            <a:ext cx="616174" cy="1533049"/>
          </a:xfrm>
          <a:prstGeom prst="bentConnector3">
            <a:avLst>
              <a:gd name="adj1" fmla="val 50000"/>
            </a:avLst>
          </a:prstGeom>
          <a:noFill/>
          <a:ln w="9525">
            <a:solidFill>
              <a:schemeClr val="tx1">
                <a:lumMod val="75000"/>
                <a:lumOff val="25000"/>
              </a:schemeClr>
            </a:solidFill>
            <a:miter lim="800000"/>
            <a:headEnd/>
            <a:tailEnd/>
          </a:ln>
          <a:effectLst/>
        </p:spPr>
      </p:cxnSp>
      <p:cxnSp>
        <p:nvCxnSpPr>
          <p:cNvPr id="12" name="AutoShape 7">
            <a:extLst>
              <a:ext uri="{FF2B5EF4-FFF2-40B4-BE49-F238E27FC236}">
                <a16:creationId xmlns:a16="http://schemas.microsoft.com/office/drawing/2014/main" id="{D6C50D05-F9FA-45A2-B2C1-E50A46563E04}"/>
              </a:ext>
            </a:extLst>
          </p:cNvPr>
          <p:cNvCxnSpPr>
            <a:cxnSpLocks noChangeShapeType="1"/>
            <a:stCxn id="8" idx="3"/>
            <a:endCxn id="14" idx="1"/>
          </p:cNvCxnSpPr>
          <p:nvPr/>
        </p:nvCxnSpPr>
        <p:spPr bwMode="gray">
          <a:xfrm>
            <a:off x="4201738" y="1603287"/>
            <a:ext cx="844062" cy="651939"/>
          </a:xfrm>
          <a:prstGeom prst="bentConnector3">
            <a:avLst>
              <a:gd name="adj1" fmla="val 50000"/>
            </a:avLst>
          </a:prstGeom>
          <a:noFill/>
          <a:ln w="9525">
            <a:solidFill>
              <a:schemeClr val="tx1">
                <a:lumMod val="75000"/>
                <a:lumOff val="25000"/>
              </a:schemeClr>
            </a:solidFill>
            <a:miter lim="800000"/>
            <a:headEnd/>
            <a:tailEnd/>
          </a:ln>
          <a:effectLst/>
        </p:spPr>
      </p:cxnSp>
      <p:sp>
        <p:nvSpPr>
          <p:cNvPr id="13" name="Rectangle 4">
            <a:extLst>
              <a:ext uri="{FF2B5EF4-FFF2-40B4-BE49-F238E27FC236}">
                <a16:creationId xmlns:a16="http://schemas.microsoft.com/office/drawing/2014/main" id="{0849F15B-1A2C-4CE5-9FEC-45AE1F2E7035}"/>
              </a:ext>
            </a:extLst>
          </p:cNvPr>
          <p:cNvSpPr>
            <a:spLocks noChangeArrowheads="1"/>
          </p:cNvSpPr>
          <p:nvPr/>
        </p:nvSpPr>
        <p:spPr bwMode="gray">
          <a:xfrm>
            <a:off x="5045800" y="1351561"/>
            <a:ext cx="3687536" cy="508000"/>
          </a:xfrm>
          <a:prstGeom prst="rect">
            <a:avLst/>
          </a:prstGeom>
          <a:solidFill>
            <a:srgbClr val="005EB8">
              <a:alpha val="20000"/>
            </a:srgbClr>
          </a:solidFill>
          <a:ln w="9525" algn="ctr">
            <a:noFill/>
            <a:miter lim="800000"/>
            <a:headEnd/>
            <a:tailEnd/>
          </a:ln>
          <a:effectLst/>
        </p:spPr>
        <p:txBody>
          <a:bodyPr anchor="ctr"/>
          <a:lstStyle/>
          <a:p>
            <a:pPr eaLnBrk="0" hangingPunct="0">
              <a:lnSpc>
                <a:spcPct val="90000"/>
              </a:lnSpc>
            </a:pPr>
            <a:r>
              <a:rPr lang="en-US" sz="2000" dirty="0">
                <a:solidFill>
                  <a:srgbClr val="000000"/>
                </a:solidFill>
                <a:latin typeface="Arial" pitchFamily="34" charset="0"/>
                <a:cs typeface="Arial" pitchFamily="34" charset="0"/>
              </a:rPr>
              <a:t>Conduct team debrief</a:t>
            </a:r>
          </a:p>
        </p:txBody>
      </p:sp>
      <p:sp>
        <p:nvSpPr>
          <p:cNvPr id="14" name="Rectangle 13">
            <a:extLst>
              <a:ext uri="{FF2B5EF4-FFF2-40B4-BE49-F238E27FC236}">
                <a16:creationId xmlns:a16="http://schemas.microsoft.com/office/drawing/2014/main" id="{42563B3C-867F-4A59-9A65-EEEE8D1A0DDD}"/>
              </a:ext>
            </a:extLst>
          </p:cNvPr>
          <p:cNvSpPr>
            <a:spLocks noChangeArrowheads="1"/>
          </p:cNvSpPr>
          <p:nvPr/>
        </p:nvSpPr>
        <p:spPr bwMode="gray">
          <a:xfrm>
            <a:off x="5045800" y="2002813"/>
            <a:ext cx="3687536" cy="504825"/>
          </a:xfrm>
          <a:prstGeom prst="rect">
            <a:avLst/>
          </a:prstGeom>
          <a:solidFill>
            <a:srgbClr val="005EB8">
              <a:alpha val="20000"/>
            </a:srgbClr>
          </a:solidFill>
          <a:ln w="9525" algn="ctr">
            <a:noFill/>
            <a:miter lim="800000"/>
            <a:headEnd/>
            <a:tailEnd/>
          </a:ln>
          <a:effectLst/>
        </p:spPr>
        <p:txBody>
          <a:bodyPr anchor="ctr"/>
          <a:lstStyle/>
          <a:p>
            <a:pPr eaLnBrk="0" hangingPunct="0">
              <a:lnSpc>
                <a:spcPct val="90000"/>
              </a:lnSpc>
            </a:pPr>
            <a:r>
              <a:rPr lang="en-US" sz="2000" dirty="0">
                <a:solidFill>
                  <a:srgbClr val="000000"/>
                </a:solidFill>
                <a:latin typeface="Arial" pitchFamily="34" charset="0"/>
                <a:cs typeface="Arial" pitchFamily="34" charset="0"/>
              </a:rPr>
              <a:t>Produce accurate lists</a:t>
            </a:r>
          </a:p>
        </p:txBody>
      </p:sp>
      <p:sp>
        <p:nvSpPr>
          <p:cNvPr id="15" name="Rectangle 14">
            <a:extLst>
              <a:ext uri="{FF2B5EF4-FFF2-40B4-BE49-F238E27FC236}">
                <a16:creationId xmlns:a16="http://schemas.microsoft.com/office/drawing/2014/main" id="{C9D137AF-D846-453F-986A-ACA8993F1136}"/>
              </a:ext>
            </a:extLst>
          </p:cNvPr>
          <p:cNvSpPr>
            <a:spLocks noChangeArrowheads="1"/>
          </p:cNvSpPr>
          <p:nvPr/>
        </p:nvSpPr>
        <p:spPr bwMode="gray">
          <a:xfrm>
            <a:off x="5044168" y="682805"/>
            <a:ext cx="3691749" cy="504825"/>
          </a:xfrm>
          <a:prstGeom prst="rect">
            <a:avLst/>
          </a:prstGeom>
          <a:solidFill>
            <a:srgbClr val="005EB8">
              <a:alpha val="20000"/>
            </a:srgbClr>
          </a:solidFill>
          <a:ln w="9525" algn="ctr">
            <a:noFill/>
            <a:miter lim="800000"/>
            <a:headEnd/>
            <a:tailEnd/>
          </a:ln>
          <a:effectLst/>
        </p:spPr>
        <p:txBody>
          <a:bodyPr anchor="ctr"/>
          <a:lstStyle/>
          <a:p>
            <a:pPr eaLnBrk="0" hangingPunct="0">
              <a:lnSpc>
                <a:spcPct val="90000"/>
              </a:lnSpc>
            </a:pPr>
            <a:r>
              <a:rPr lang="en-US" sz="2000" dirty="0">
                <a:solidFill>
                  <a:srgbClr val="000000"/>
                </a:solidFill>
                <a:latin typeface="Arial" pitchFamily="34" charset="0"/>
                <a:cs typeface="Arial" pitchFamily="34" charset="0"/>
              </a:rPr>
              <a:t>Conduct team brief</a:t>
            </a:r>
          </a:p>
        </p:txBody>
      </p:sp>
      <p:cxnSp>
        <p:nvCxnSpPr>
          <p:cNvPr id="16" name="AutoShape 14">
            <a:extLst>
              <a:ext uri="{FF2B5EF4-FFF2-40B4-BE49-F238E27FC236}">
                <a16:creationId xmlns:a16="http://schemas.microsoft.com/office/drawing/2014/main" id="{604EFDF6-06A9-4641-8665-339BAD7CDBD1}"/>
              </a:ext>
            </a:extLst>
          </p:cNvPr>
          <p:cNvCxnSpPr>
            <a:cxnSpLocks noChangeShapeType="1"/>
            <a:stCxn id="8" idx="3"/>
            <a:endCxn id="13" idx="1"/>
          </p:cNvCxnSpPr>
          <p:nvPr/>
        </p:nvCxnSpPr>
        <p:spPr bwMode="gray">
          <a:xfrm>
            <a:off x="4201738" y="1603287"/>
            <a:ext cx="844062" cy="2274"/>
          </a:xfrm>
          <a:prstGeom prst="bentConnector3">
            <a:avLst>
              <a:gd name="adj1" fmla="val 50000"/>
            </a:avLst>
          </a:prstGeom>
          <a:noFill/>
          <a:ln w="9525">
            <a:solidFill>
              <a:schemeClr val="tx1">
                <a:lumMod val="75000"/>
                <a:lumOff val="25000"/>
              </a:schemeClr>
            </a:solidFill>
            <a:miter lim="800000"/>
            <a:headEnd/>
            <a:tailEnd/>
          </a:ln>
          <a:effectLst/>
        </p:spPr>
      </p:cxnSp>
      <p:sp>
        <p:nvSpPr>
          <p:cNvPr id="17" name="Rectangle 13">
            <a:extLst>
              <a:ext uri="{FF2B5EF4-FFF2-40B4-BE49-F238E27FC236}">
                <a16:creationId xmlns:a16="http://schemas.microsoft.com/office/drawing/2014/main" id="{7BA78F93-5457-427C-8B8E-C3AF3C5A701B}"/>
              </a:ext>
            </a:extLst>
          </p:cNvPr>
          <p:cNvSpPr>
            <a:spLocks noChangeArrowheads="1"/>
          </p:cNvSpPr>
          <p:nvPr/>
        </p:nvSpPr>
        <p:spPr bwMode="gray">
          <a:xfrm>
            <a:off x="5045800" y="2769660"/>
            <a:ext cx="3687536" cy="504825"/>
          </a:xfrm>
          <a:prstGeom prst="rect">
            <a:avLst/>
          </a:prstGeom>
          <a:solidFill>
            <a:srgbClr val="005EB8">
              <a:alpha val="20000"/>
            </a:srgbClr>
          </a:solidFill>
          <a:ln w="9525" algn="ctr">
            <a:noFill/>
            <a:miter lim="800000"/>
            <a:headEnd/>
            <a:tailEnd/>
          </a:ln>
          <a:effectLst/>
        </p:spPr>
        <p:txBody>
          <a:bodyPr anchor="ctr"/>
          <a:lstStyle/>
          <a:p>
            <a:pPr eaLnBrk="0" hangingPunct="0">
              <a:lnSpc>
                <a:spcPct val="90000"/>
              </a:lnSpc>
            </a:pPr>
            <a:r>
              <a:rPr lang="en-US" sz="2000" dirty="0">
                <a:solidFill>
                  <a:srgbClr val="000000"/>
                </a:solidFill>
                <a:latin typeface="Arial" pitchFamily="34" charset="0"/>
                <a:cs typeface="Arial" pitchFamily="34" charset="0"/>
              </a:rPr>
              <a:t>Implement SSI bundle</a:t>
            </a:r>
          </a:p>
        </p:txBody>
      </p:sp>
      <p:cxnSp>
        <p:nvCxnSpPr>
          <p:cNvPr id="18" name="AutoShape 16">
            <a:extLst>
              <a:ext uri="{FF2B5EF4-FFF2-40B4-BE49-F238E27FC236}">
                <a16:creationId xmlns:a16="http://schemas.microsoft.com/office/drawing/2014/main" id="{3E52552F-954D-4B5E-A95B-C99EA1231932}"/>
              </a:ext>
            </a:extLst>
          </p:cNvPr>
          <p:cNvCxnSpPr>
            <a:cxnSpLocks noChangeShapeType="1"/>
            <a:stCxn id="8" idx="3"/>
            <a:endCxn id="15" idx="1"/>
          </p:cNvCxnSpPr>
          <p:nvPr/>
        </p:nvCxnSpPr>
        <p:spPr bwMode="gray">
          <a:xfrm flipV="1">
            <a:off x="4201738" y="935218"/>
            <a:ext cx="842430" cy="668069"/>
          </a:xfrm>
          <a:prstGeom prst="bentConnector3">
            <a:avLst>
              <a:gd name="adj1" fmla="val 50000"/>
            </a:avLst>
          </a:prstGeom>
          <a:noFill/>
          <a:ln w="9525">
            <a:solidFill>
              <a:schemeClr val="tx1">
                <a:lumMod val="75000"/>
                <a:lumOff val="25000"/>
              </a:schemeClr>
            </a:solidFill>
            <a:miter lim="800000"/>
            <a:headEnd/>
            <a:tailEnd/>
          </a:ln>
          <a:effectLst/>
        </p:spPr>
      </p:cxnSp>
      <p:sp>
        <p:nvSpPr>
          <p:cNvPr id="19" name="Rectangle 13">
            <a:extLst>
              <a:ext uri="{FF2B5EF4-FFF2-40B4-BE49-F238E27FC236}">
                <a16:creationId xmlns:a16="http://schemas.microsoft.com/office/drawing/2014/main" id="{FB9EDD86-5C8A-4B47-9D0D-B0822700A927}"/>
              </a:ext>
            </a:extLst>
          </p:cNvPr>
          <p:cNvSpPr>
            <a:spLocks noChangeArrowheads="1"/>
          </p:cNvSpPr>
          <p:nvPr/>
        </p:nvSpPr>
        <p:spPr bwMode="gray">
          <a:xfrm>
            <a:off x="5045800" y="3414035"/>
            <a:ext cx="3687536" cy="504825"/>
          </a:xfrm>
          <a:prstGeom prst="rect">
            <a:avLst/>
          </a:prstGeom>
          <a:solidFill>
            <a:srgbClr val="005EB8">
              <a:alpha val="20000"/>
            </a:srgbClr>
          </a:solidFill>
          <a:ln w="9525" algn="ctr">
            <a:noFill/>
            <a:miter lim="800000"/>
            <a:headEnd/>
            <a:tailEnd/>
          </a:ln>
          <a:effectLst/>
        </p:spPr>
        <p:txBody>
          <a:bodyPr anchor="ctr"/>
          <a:lstStyle/>
          <a:p>
            <a:pPr eaLnBrk="0" hangingPunct="0">
              <a:lnSpc>
                <a:spcPct val="90000"/>
              </a:lnSpc>
            </a:pPr>
            <a:r>
              <a:rPr lang="en-US" sz="2000" dirty="0">
                <a:solidFill>
                  <a:srgbClr val="000000"/>
                </a:solidFill>
                <a:latin typeface="Arial" pitchFamily="34" charset="0"/>
                <a:cs typeface="Arial" pitchFamily="34" charset="0"/>
              </a:rPr>
              <a:t>Implement VTE bundle</a:t>
            </a:r>
          </a:p>
        </p:txBody>
      </p:sp>
      <p:cxnSp>
        <p:nvCxnSpPr>
          <p:cNvPr id="20" name="AutoShape 7">
            <a:extLst>
              <a:ext uri="{FF2B5EF4-FFF2-40B4-BE49-F238E27FC236}">
                <a16:creationId xmlns:a16="http://schemas.microsoft.com/office/drawing/2014/main" id="{364D2586-A473-4E60-8732-A26B96A65002}"/>
              </a:ext>
            </a:extLst>
          </p:cNvPr>
          <p:cNvCxnSpPr>
            <a:cxnSpLocks noChangeShapeType="1"/>
            <a:stCxn id="9" idx="3"/>
            <a:endCxn id="17" idx="1"/>
          </p:cNvCxnSpPr>
          <p:nvPr/>
        </p:nvCxnSpPr>
        <p:spPr bwMode="gray">
          <a:xfrm flipV="1">
            <a:off x="4201738" y="3022073"/>
            <a:ext cx="844062" cy="172517"/>
          </a:xfrm>
          <a:prstGeom prst="bentConnector3">
            <a:avLst>
              <a:gd name="adj1" fmla="val 50000"/>
            </a:avLst>
          </a:prstGeom>
          <a:noFill/>
          <a:ln w="9525">
            <a:solidFill>
              <a:schemeClr val="tx1">
                <a:lumMod val="75000"/>
                <a:lumOff val="25000"/>
              </a:schemeClr>
            </a:solidFill>
            <a:miter lim="800000"/>
            <a:headEnd/>
            <a:tailEnd/>
          </a:ln>
          <a:effectLst/>
        </p:spPr>
      </p:cxnSp>
      <p:cxnSp>
        <p:nvCxnSpPr>
          <p:cNvPr id="21" name="AutoShape 7">
            <a:extLst>
              <a:ext uri="{FF2B5EF4-FFF2-40B4-BE49-F238E27FC236}">
                <a16:creationId xmlns:a16="http://schemas.microsoft.com/office/drawing/2014/main" id="{299D6552-AAD8-4C10-89E3-1CBE7AC14FD6}"/>
              </a:ext>
            </a:extLst>
          </p:cNvPr>
          <p:cNvCxnSpPr>
            <a:cxnSpLocks noChangeShapeType="1"/>
            <a:stCxn id="9" idx="3"/>
            <a:endCxn id="19" idx="1"/>
          </p:cNvCxnSpPr>
          <p:nvPr/>
        </p:nvCxnSpPr>
        <p:spPr bwMode="gray">
          <a:xfrm>
            <a:off x="4201738" y="3194590"/>
            <a:ext cx="844062" cy="471858"/>
          </a:xfrm>
          <a:prstGeom prst="bentConnector3">
            <a:avLst>
              <a:gd name="adj1" fmla="val 50000"/>
            </a:avLst>
          </a:prstGeom>
          <a:noFill/>
          <a:ln w="9525">
            <a:solidFill>
              <a:schemeClr val="tx1">
                <a:lumMod val="75000"/>
                <a:lumOff val="25000"/>
              </a:schemeClr>
            </a:solidFill>
            <a:miter lim="800000"/>
            <a:headEnd/>
            <a:tailEnd/>
          </a:ln>
          <a:effectLst/>
        </p:spPr>
      </p:cxnSp>
      <p:cxnSp>
        <p:nvCxnSpPr>
          <p:cNvPr id="22" name="AutoShape 16">
            <a:extLst>
              <a:ext uri="{FF2B5EF4-FFF2-40B4-BE49-F238E27FC236}">
                <a16:creationId xmlns:a16="http://schemas.microsoft.com/office/drawing/2014/main" id="{69AEB75D-A043-4D3C-8F5D-97BB84AF0089}"/>
              </a:ext>
            </a:extLst>
          </p:cNvPr>
          <p:cNvCxnSpPr>
            <a:cxnSpLocks noChangeShapeType="1"/>
            <a:stCxn id="6" idx="3"/>
            <a:endCxn id="8" idx="1"/>
          </p:cNvCxnSpPr>
          <p:nvPr/>
        </p:nvCxnSpPr>
        <p:spPr bwMode="gray">
          <a:xfrm flipV="1">
            <a:off x="1795587" y="1603287"/>
            <a:ext cx="616175" cy="1582212"/>
          </a:xfrm>
          <a:prstGeom prst="bentConnector3">
            <a:avLst>
              <a:gd name="adj1" fmla="val 50000"/>
            </a:avLst>
          </a:prstGeom>
          <a:noFill/>
          <a:ln w="9525">
            <a:solidFill>
              <a:schemeClr val="tx1">
                <a:lumMod val="75000"/>
                <a:lumOff val="25000"/>
              </a:schemeClr>
            </a:solidFill>
            <a:miter lim="800000"/>
            <a:headEnd/>
            <a:tailEnd/>
          </a:ln>
          <a:effectLst/>
        </p:spPr>
      </p:cxnSp>
      <p:sp>
        <p:nvSpPr>
          <p:cNvPr id="23" name="Rectangle 13">
            <a:extLst>
              <a:ext uri="{FF2B5EF4-FFF2-40B4-BE49-F238E27FC236}">
                <a16:creationId xmlns:a16="http://schemas.microsoft.com/office/drawing/2014/main" id="{DFD4190D-48F5-48E6-91FE-EC78962A01BD}"/>
              </a:ext>
            </a:extLst>
          </p:cNvPr>
          <p:cNvSpPr>
            <a:spLocks noChangeArrowheads="1"/>
          </p:cNvSpPr>
          <p:nvPr/>
        </p:nvSpPr>
        <p:spPr bwMode="gray">
          <a:xfrm>
            <a:off x="5045800" y="4214903"/>
            <a:ext cx="3687536" cy="504825"/>
          </a:xfrm>
          <a:prstGeom prst="rect">
            <a:avLst/>
          </a:prstGeom>
          <a:solidFill>
            <a:srgbClr val="005EB8">
              <a:alpha val="20000"/>
            </a:srgbClr>
          </a:solidFill>
          <a:ln w="9525" algn="ctr">
            <a:noFill/>
            <a:miter lim="800000"/>
            <a:headEnd/>
            <a:tailEnd/>
          </a:ln>
          <a:effectLst/>
        </p:spPr>
        <p:txBody>
          <a:bodyPr anchor="ctr"/>
          <a:lstStyle/>
          <a:p>
            <a:pPr eaLnBrk="0" hangingPunct="0">
              <a:lnSpc>
                <a:spcPct val="90000"/>
              </a:lnSpc>
            </a:pPr>
            <a:r>
              <a:rPr lang="en-US" sz="2000" dirty="0">
                <a:solidFill>
                  <a:srgbClr val="000000"/>
                </a:solidFill>
                <a:latin typeface="Arial" pitchFamily="34" charset="0"/>
                <a:cs typeface="Arial" pitchFamily="34" charset="0"/>
              </a:rPr>
              <a:t>Have correct kit to hand</a:t>
            </a:r>
          </a:p>
        </p:txBody>
      </p:sp>
      <p:sp>
        <p:nvSpPr>
          <p:cNvPr id="24" name="Rectangle 13">
            <a:extLst>
              <a:ext uri="{FF2B5EF4-FFF2-40B4-BE49-F238E27FC236}">
                <a16:creationId xmlns:a16="http://schemas.microsoft.com/office/drawing/2014/main" id="{39566107-25C8-4BB5-93AC-0B6AEB9F3F25}"/>
              </a:ext>
            </a:extLst>
          </p:cNvPr>
          <p:cNvSpPr>
            <a:spLocks noChangeArrowheads="1"/>
          </p:cNvSpPr>
          <p:nvPr/>
        </p:nvSpPr>
        <p:spPr bwMode="gray">
          <a:xfrm>
            <a:off x="5045800" y="4859278"/>
            <a:ext cx="3691752" cy="504825"/>
          </a:xfrm>
          <a:prstGeom prst="rect">
            <a:avLst/>
          </a:prstGeom>
          <a:solidFill>
            <a:srgbClr val="005EB8">
              <a:alpha val="20000"/>
            </a:srgbClr>
          </a:solidFill>
          <a:ln w="9525" algn="ctr">
            <a:noFill/>
            <a:miter lim="800000"/>
            <a:headEnd/>
            <a:tailEnd/>
          </a:ln>
          <a:effectLst/>
        </p:spPr>
        <p:txBody>
          <a:bodyPr anchor="ctr"/>
          <a:lstStyle/>
          <a:p>
            <a:pPr eaLnBrk="0" hangingPunct="0">
              <a:lnSpc>
                <a:spcPct val="90000"/>
              </a:lnSpc>
            </a:pPr>
            <a:r>
              <a:rPr lang="en-US" sz="2000" dirty="0">
                <a:solidFill>
                  <a:srgbClr val="000000"/>
                </a:solidFill>
                <a:latin typeface="Arial" pitchFamily="34" charset="0"/>
                <a:cs typeface="Arial" pitchFamily="34" charset="0"/>
              </a:rPr>
              <a:t>Ensure staff adequately trained</a:t>
            </a:r>
          </a:p>
        </p:txBody>
      </p:sp>
      <p:cxnSp>
        <p:nvCxnSpPr>
          <p:cNvPr id="25" name="AutoShape 7">
            <a:extLst>
              <a:ext uri="{FF2B5EF4-FFF2-40B4-BE49-F238E27FC236}">
                <a16:creationId xmlns:a16="http://schemas.microsoft.com/office/drawing/2014/main" id="{ED45CD80-3050-4565-BCA3-B0FDB4F317A3}"/>
              </a:ext>
            </a:extLst>
          </p:cNvPr>
          <p:cNvCxnSpPr>
            <a:cxnSpLocks noChangeShapeType="1"/>
            <a:stCxn id="10" idx="3"/>
            <a:endCxn id="23" idx="1"/>
          </p:cNvCxnSpPr>
          <p:nvPr/>
        </p:nvCxnSpPr>
        <p:spPr bwMode="gray">
          <a:xfrm flipV="1">
            <a:off x="4201736" y="4467316"/>
            <a:ext cx="844064" cy="251232"/>
          </a:xfrm>
          <a:prstGeom prst="bentConnector3">
            <a:avLst>
              <a:gd name="adj1" fmla="val 50000"/>
            </a:avLst>
          </a:prstGeom>
          <a:noFill/>
          <a:ln w="9525">
            <a:solidFill>
              <a:schemeClr val="tx1">
                <a:lumMod val="75000"/>
                <a:lumOff val="25000"/>
              </a:schemeClr>
            </a:solidFill>
            <a:miter lim="800000"/>
            <a:headEnd/>
            <a:tailEnd/>
          </a:ln>
          <a:effectLst/>
        </p:spPr>
      </p:cxnSp>
      <p:cxnSp>
        <p:nvCxnSpPr>
          <p:cNvPr id="26" name="AutoShape 7">
            <a:extLst>
              <a:ext uri="{FF2B5EF4-FFF2-40B4-BE49-F238E27FC236}">
                <a16:creationId xmlns:a16="http://schemas.microsoft.com/office/drawing/2014/main" id="{A241EAF3-04EA-496A-850C-27ABCCDB602A}"/>
              </a:ext>
            </a:extLst>
          </p:cNvPr>
          <p:cNvCxnSpPr>
            <a:cxnSpLocks noChangeShapeType="1"/>
            <a:stCxn id="10" idx="3"/>
            <a:endCxn id="24" idx="1"/>
          </p:cNvCxnSpPr>
          <p:nvPr/>
        </p:nvCxnSpPr>
        <p:spPr bwMode="gray">
          <a:xfrm>
            <a:off x="4201736" y="4718548"/>
            <a:ext cx="844064" cy="393143"/>
          </a:xfrm>
          <a:prstGeom prst="bentConnector3">
            <a:avLst>
              <a:gd name="adj1" fmla="val 50000"/>
            </a:avLst>
          </a:prstGeom>
          <a:noFill/>
          <a:ln w="9525">
            <a:solidFill>
              <a:schemeClr val="tx1">
                <a:lumMod val="75000"/>
                <a:lumOff val="25000"/>
              </a:schemeClr>
            </a:solidFill>
            <a:miter lim="800000"/>
            <a:headEnd/>
            <a:tailEnd/>
          </a:ln>
          <a:effectLst/>
        </p:spPr>
      </p:cxnSp>
      <p:sp>
        <p:nvSpPr>
          <p:cNvPr id="27" name="Rectangle 35">
            <a:extLst>
              <a:ext uri="{FF2B5EF4-FFF2-40B4-BE49-F238E27FC236}">
                <a16:creationId xmlns:a16="http://schemas.microsoft.com/office/drawing/2014/main" id="{C5C44066-6CA8-4ADC-AFD0-63F9CFA6D28B}"/>
              </a:ext>
            </a:extLst>
          </p:cNvPr>
          <p:cNvSpPr>
            <a:spLocks noChangeArrowheads="1"/>
          </p:cNvSpPr>
          <p:nvPr/>
        </p:nvSpPr>
        <p:spPr bwMode="auto">
          <a:xfrm>
            <a:off x="376193" y="4948760"/>
            <a:ext cx="3691751" cy="769257"/>
          </a:xfrm>
          <a:prstGeom prst="rect">
            <a:avLst/>
          </a:prstGeom>
          <a:noFill/>
          <a:ln w="9525">
            <a:noFill/>
            <a:miter lim="800000"/>
            <a:headEnd/>
            <a:tailEnd/>
          </a:ln>
        </p:spPr>
        <p:txBody>
          <a:bodyPr lIns="0" tIns="0" rIns="0" bIns="0"/>
          <a:lstStyle/>
          <a:p>
            <a:pPr marL="261938" indent="-261938" defTabSz="906463" eaLnBrk="0" fontAlgn="base" hangingPunct="0">
              <a:spcBef>
                <a:spcPct val="15000"/>
              </a:spcBef>
              <a:spcAft>
                <a:spcPct val="0"/>
              </a:spcAft>
              <a:buClr>
                <a:srgbClr val="CC0000"/>
              </a:buClr>
            </a:pPr>
            <a:r>
              <a:rPr lang="en-GB" sz="1400" i="1" dirty="0">
                <a:solidFill>
                  <a:srgbClr val="AE2573"/>
                </a:solidFill>
                <a:latin typeface="Arial"/>
                <a:cs typeface="Arial"/>
              </a:rPr>
              <a:t>O1 Overall glitch count </a:t>
            </a:r>
          </a:p>
          <a:p>
            <a:pPr marL="261938" indent="-261938" defTabSz="906463" eaLnBrk="0" fontAlgn="base" hangingPunct="0">
              <a:spcBef>
                <a:spcPct val="15000"/>
              </a:spcBef>
              <a:spcAft>
                <a:spcPct val="0"/>
              </a:spcAft>
              <a:buClr>
                <a:srgbClr val="CC0000"/>
              </a:buClr>
            </a:pPr>
            <a:r>
              <a:rPr lang="en-GB" sz="1400" i="1" dirty="0">
                <a:solidFill>
                  <a:srgbClr val="AE2573"/>
                </a:solidFill>
                <a:latin typeface="Arial"/>
                <a:cs typeface="Arial"/>
              </a:rPr>
              <a:t>O2 Never events</a:t>
            </a:r>
          </a:p>
          <a:p>
            <a:pPr marL="261938" indent="-261938" defTabSz="906463" eaLnBrk="0" fontAlgn="base" hangingPunct="0">
              <a:spcBef>
                <a:spcPct val="15000"/>
              </a:spcBef>
              <a:spcAft>
                <a:spcPct val="0"/>
              </a:spcAft>
              <a:buClr>
                <a:srgbClr val="CC0000"/>
              </a:buClr>
            </a:pPr>
            <a:r>
              <a:rPr lang="en-GB" sz="1400" i="1" dirty="0">
                <a:solidFill>
                  <a:srgbClr val="AE2573"/>
                </a:solidFill>
                <a:latin typeface="Arial"/>
                <a:cs typeface="Arial"/>
              </a:rPr>
              <a:t>O3 Number of surgical site infections</a:t>
            </a:r>
          </a:p>
        </p:txBody>
      </p:sp>
      <p:sp>
        <p:nvSpPr>
          <p:cNvPr id="28" name="Rectangle 35">
            <a:extLst>
              <a:ext uri="{FF2B5EF4-FFF2-40B4-BE49-F238E27FC236}">
                <a16:creationId xmlns:a16="http://schemas.microsoft.com/office/drawing/2014/main" id="{90892E3D-1498-40C6-BB26-71CA61BB61DA}"/>
              </a:ext>
            </a:extLst>
          </p:cNvPr>
          <p:cNvSpPr>
            <a:spLocks noChangeArrowheads="1"/>
          </p:cNvSpPr>
          <p:nvPr/>
        </p:nvSpPr>
        <p:spPr bwMode="auto">
          <a:xfrm>
            <a:off x="5100441" y="5417818"/>
            <a:ext cx="3632897" cy="747486"/>
          </a:xfrm>
          <a:prstGeom prst="rect">
            <a:avLst/>
          </a:prstGeom>
          <a:noFill/>
          <a:ln w="9525">
            <a:noFill/>
            <a:miter lim="800000"/>
            <a:headEnd/>
            <a:tailEnd/>
          </a:ln>
        </p:spPr>
        <p:txBody>
          <a:bodyPr lIns="72000" tIns="0" rIns="0" bIns="0"/>
          <a:lstStyle/>
          <a:p>
            <a:pPr marL="261938" indent="-261938" defTabSz="906463" eaLnBrk="0" fontAlgn="base" hangingPunct="0">
              <a:spcBef>
                <a:spcPct val="15000"/>
              </a:spcBef>
              <a:spcAft>
                <a:spcPct val="0"/>
              </a:spcAft>
              <a:buClr>
                <a:srgbClr val="CC0000"/>
              </a:buClr>
            </a:pPr>
            <a:r>
              <a:rPr lang="en-GB" sz="1300" i="1" dirty="0">
                <a:solidFill>
                  <a:srgbClr val="005EB8"/>
                </a:solidFill>
                <a:latin typeface="Arial"/>
                <a:cs typeface="Arial"/>
              </a:rPr>
              <a:t>P1 % lists with Team Brief</a:t>
            </a:r>
          </a:p>
          <a:p>
            <a:pPr marL="261938" indent="-261938" defTabSz="906463" eaLnBrk="0" fontAlgn="base" hangingPunct="0">
              <a:spcBef>
                <a:spcPct val="15000"/>
              </a:spcBef>
              <a:spcAft>
                <a:spcPct val="0"/>
              </a:spcAft>
              <a:buClr>
                <a:srgbClr val="CC0000"/>
              </a:buClr>
            </a:pPr>
            <a:r>
              <a:rPr lang="en-GB" sz="1300" i="1" dirty="0">
                <a:solidFill>
                  <a:srgbClr val="005EB8"/>
                </a:solidFill>
                <a:latin typeface="Arial"/>
                <a:cs typeface="Arial"/>
              </a:rPr>
              <a:t>P2 % lists with Team Debrief</a:t>
            </a:r>
          </a:p>
          <a:p>
            <a:pPr marL="261938" indent="-261938" defTabSz="906463" eaLnBrk="0" fontAlgn="base" hangingPunct="0">
              <a:spcBef>
                <a:spcPct val="15000"/>
              </a:spcBef>
              <a:spcAft>
                <a:spcPct val="0"/>
              </a:spcAft>
              <a:buClr>
                <a:srgbClr val="CC0000"/>
              </a:buClr>
            </a:pPr>
            <a:r>
              <a:rPr lang="en-GB" sz="1300" i="1" dirty="0">
                <a:solidFill>
                  <a:srgbClr val="005EB8"/>
                </a:solidFill>
                <a:latin typeface="Arial"/>
                <a:cs typeface="Arial"/>
              </a:rPr>
              <a:t>P3 % compliance with SSI bundle</a:t>
            </a:r>
          </a:p>
        </p:txBody>
      </p:sp>
      <p:sp>
        <p:nvSpPr>
          <p:cNvPr id="29" name="TextBox 28">
            <a:extLst>
              <a:ext uri="{FF2B5EF4-FFF2-40B4-BE49-F238E27FC236}">
                <a16:creationId xmlns:a16="http://schemas.microsoft.com/office/drawing/2014/main" id="{AEBB030C-16C6-4448-930F-931602A2DAD6}"/>
              </a:ext>
            </a:extLst>
          </p:cNvPr>
          <p:cNvSpPr txBox="1"/>
          <p:nvPr/>
        </p:nvSpPr>
        <p:spPr>
          <a:xfrm>
            <a:off x="366204" y="2428769"/>
            <a:ext cx="1427747" cy="400110"/>
          </a:xfrm>
          <a:prstGeom prst="rect">
            <a:avLst/>
          </a:prstGeom>
          <a:noFill/>
          <a:ln>
            <a:solidFill>
              <a:srgbClr val="005EB8"/>
            </a:solidFill>
          </a:ln>
        </p:spPr>
        <p:txBody>
          <a:bodyPr wrap="square" rtlCol="0">
            <a:spAutoFit/>
          </a:bodyPr>
          <a:lstStyle/>
          <a:p>
            <a:r>
              <a:rPr lang="en-GB" sz="2000" b="1" dirty="0">
                <a:solidFill>
                  <a:srgbClr val="005EB8"/>
                </a:solidFill>
                <a:latin typeface="Arial" panose="020B0604020202020204" pitchFamily="34" charset="0"/>
                <a:cs typeface="Arial" panose="020B0604020202020204" pitchFamily="34" charset="0"/>
              </a:rPr>
              <a:t>Aim</a:t>
            </a:r>
          </a:p>
        </p:txBody>
      </p:sp>
      <p:sp>
        <p:nvSpPr>
          <p:cNvPr id="30" name="TextBox 29">
            <a:extLst>
              <a:ext uri="{FF2B5EF4-FFF2-40B4-BE49-F238E27FC236}">
                <a16:creationId xmlns:a16="http://schemas.microsoft.com/office/drawing/2014/main" id="{A72CB38C-9707-41ED-8301-513D3EBC077F}"/>
              </a:ext>
            </a:extLst>
          </p:cNvPr>
          <p:cNvSpPr txBox="1"/>
          <p:nvPr/>
        </p:nvSpPr>
        <p:spPr>
          <a:xfrm>
            <a:off x="2411761" y="856797"/>
            <a:ext cx="1788343" cy="400110"/>
          </a:xfrm>
          <a:prstGeom prst="rect">
            <a:avLst/>
          </a:prstGeom>
          <a:noFill/>
          <a:ln>
            <a:solidFill>
              <a:srgbClr val="005EB8"/>
            </a:solidFill>
          </a:ln>
        </p:spPr>
        <p:txBody>
          <a:bodyPr wrap="square" rtlCol="0">
            <a:spAutoFit/>
          </a:bodyPr>
          <a:lstStyle/>
          <a:p>
            <a:r>
              <a:rPr lang="en-GB" sz="2000" b="1" dirty="0">
                <a:solidFill>
                  <a:srgbClr val="005EB8"/>
                </a:solidFill>
                <a:latin typeface="Arial" panose="020B0604020202020204" pitchFamily="34" charset="0"/>
                <a:cs typeface="Arial" panose="020B0604020202020204" pitchFamily="34" charset="0"/>
              </a:rPr>
              <a:t>Driver</a:t>
            </a:r>
          </a:p>
        </p:txBody>
      </p:sp>
      <p:sp>
        <p:nvSpPr>
          <p:cNvPr id="31" name="TextBox 30">
            <a:extLst>
              <a:ext uri="{FF2B5EF4-FFF2-40B4-BE49-F238E27FC236}">
                <a16:creationId xmlns:a16="http://schemas.microsoft.com/office/drawing/2014/main" id="{111F1D12-DCDA-49BE-B543-CF264C72B328}"/>
              </a:ext>
            </a:extLst>
          </p:cNvPr>
          <p:cNvSpPr txBox="1"/>
          <p:nvPr/>
        </p:nvSpPr>
        <p:spPr>
          <a:xfrm>
            <a:off x="2411760" y="2436989"/>
            <a:ext cx="1788343" cy="400110"/>
          </a:xfrm>
          <a:prstGeom prst="rect">
            <a:avLst/>
          </a:prstGeom>
          <a:noFill/>
          <a:ln>
            <a:solidFill>
              <a:srgbClr val="005EB8"/>
            </a:solidFill>
          </a:ln>
        </p:spPr>
        <p:txBody>
          <a:bodyPr wrap="square" rtlCol="0">
            <a:spAutoFit/>
          </a:bodyPr>
          <a:lstStyle/>
          <a:p>
            <a:r>
              <a:rPr lang="en-GB" sz="2000" b="1" dirty="0"/>
              <a:t>Driver</a:t>
            </a:r>
          </a:p>
        </p:txBody>
      </p:sp>
      <p:sp>
        <p:nvSpPr>
          <p:cNvPr id="32" name="TextBox 31">
            <a:extLst>
              <a:ext uri="{FF2B5EF4-FFF2-40B4-BE49-F238E27FC236}">
                <a16:creationId xmlns:a16="http://schemas.microsoft.com/office/drawing/2014/main" id="{74BE011E-89BB-410E-BA75-3F8507852ABC}"/>
              </a:ext>
            </a:extLst>
          </p:cNvPr>
          <p:cNvSpPr txBox="1"/>
          <p:nvPr/>
        </p:nvSpPr>
        <p:spPr>
          <a:xfrm>
            <a:off x="2411760" y="3978024"/>
            <a:ext cx="1788343" cy="400110"/>
          </a:xfrm>
          <a:prstGeom prst="rect">
            <a:avLst/>
          </a:prstGeom>
          <a:noFill/>
          <a:ln>
            <a:solidFill>
              <a:srgbClr val="005EB8"/>
            </a:solidFill>
          </a:ln>
        </p:spPr>
        <p:txBody>
          <a:bodyPr wrap="square" rtlCol="0">
            <a:spAutoFit/>
          </a:bodyPr>
          <a:lstStyle/>
          <a:p>
            <a:r>
              <a:rPr lang="en-GB" sz="2000" b="1" dirty="0"/>
              <a:t>Driver</a:t>
            </a:r>
          </a:p>
        </p:txBody>
      </p:sp>
      <p:sp>
        <p:nvSpPr>
          <p:cNvPr id="33" name="TextBox 32">
            <a:extLst>
              <a:ext uri="{FF2B5EF4-FFF2-40B4-BE49-F238E27FC236}">
                <a16:creationId xmlns:a16="http://schemas.microsoft.com/office/drawing/2014/main" id="{60E4FC5E-617B-4EA5-AE93-B1105E88E463}"/>
              </a:ext>
            </a:extLst>
          </p:cNvPr>
          <p:cNvSpPr txBox="1"/>
          <p:nvPr/>
        </p:nvSpPr>
        <p:spPr>
          <a:xfrm>
            <a:off x="5057286" y="288830"/>
            <a:ext cx="3650232" cy="400110"/>
          </a:xfrm>
          <a:prstGeom prst="rect">
            <a:avLst/>
          </a:prstGeom>
          <a:noFill/>
          <a:ln>
            <a:solidFill>
              <a:srgbClr val="005EB8"/>
            </a:solidFill>
          </a:ln>
        </p:spPr>
        <p:txBody>
          <a:bodyPr wrap="square" rtlCol="0">
            <a:spAutoFit/>
          </a:bodyPr>
          <a:lstStyle/>
          <a:p>
            <a:r>
              <a:rPr lang="en-GB" sz="2000" b="1" dirty="0">
                <a:solidFill>
                  <a:srgbClr val="005EB8"/>
                </a:solidFill>
                <a:latin typeface="Arial" panose="020B0604020202020204" pitchFamily="34" charset="0"/>
                <a:cs typeface="Arial" panose="020B0604020202020204" pitchFamily="34" charset="0"/>
              </a:rPr>
              <a:t>Intervention/action</a:t>
            </a:r>
          </a:p>
        </p:txBody>
      </p:sp>
      <p:sp>
        <p:nvSpPr>
          <p:cNvPr id="34" name="Oval 33">
            <a:extLst>
              <a:ext uri="{FF2B5EF4-FFF2-40B4-BE49-F238E27FC236}">
                <a16:creationId xmlns:a16="http://schemas.microsoft.com/office/drawing/2014/main" id="{AB87EC07-8328-4BB8-9160-B5C138ED667D}"/>
              </a:ext>
            </a:extLst>
          </p:cNvPr>
          <p:cNvSpPr/>
          <p:nvPr/>
        </p:nvSpPr>
        <p:spPr>
          <a:xfrm>
            <a:off x="8378541" y="676485"/>
            <a:ext cx="657955" cy="495166"/>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GB" sz="2000" dirty="0"/>
              <a:t>P1</a:t>
            </a:r>
          </a:p>
        </p:txBody>
      </p:sp>
      <p:sp>
        <p:nvSpPr>
          <p:cNvPr id="35" name="Oval 34">
            <a:extLst>
              <a:ext uri="{FF2B5EF4-FFF2-40B4-BE49-F238E27FC236}">
                <a16:creationId xmlns:a16="http://schemas.microsoft.com/office/drawing/2014/main" id="{709B87FB-6B0F-4191-8BE7-F17363CA744B}"/>
              </a:ext>
            </a:extLst>
          </p:cNvPr>
          <p:cNvSpPr/>
          <p:nvPr/>
        </p:nvSpPr>
        <p:spPr>
          <a:xfrm>
            <a:off x="8378541" y="1339649"/>
            <a:ext cx="657955" cy="495166"/>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GB" sz="2000" dirty="0"/>
              <a:t>P2</a:t>
            </a:r>
          </a:p>
        </p:txBody>
      </p:sp>
      <p:sp>
        <p:nvSpPr>
          <p:cNvPr id="36" name="Oval 35">
            <a:extLst>
              <a:ext uri="{FF2B5EF4-FFF2-40B4-BE49-F238E27FC236}">
                <a16:creationId xmlns:a16="http://schemas.microsoft.com/office/drawing/2014/main" id="{8E4F2BB9-F5BD-4792-9A2F-F9A883F62A95}"/>
              </a:ext>
            </a:extLst>
          </p:cNvPr>
          <p:cNvSpPr/>
          <p:nvPr/>
        </p:nvSpPr>
        <p:spPr>
          <a:xfrm>
            <a:off x="8378541" y="2761736"/>
            <a:ext cx="657955" cy="495166"/>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GB" sz="2000" dirty="0"/>
              <a:t>P3</a:t>
            </a:r>
          </a:p>
        </p:txBody>
      </p:sp>
      <p:sp>
        <p:nvSpPr>
          <p:cNvPr id="37" name="Oval 36">
            <a:extLst>
              <a:ext uri="{FF2B5EF4-FFF2-40B4-BE49-F238E27FC236}">
                <a16:creationId xmlns:a16="http://schemas.microsoft.com/office/drawing/2014/main" id="{5FEA2221-1D6B-4472-A86F-E93B4AD94862}"/>
              </a:ext>
            </a:extLst>
          </p:cNvPr>
          <p:cNvSpPr/>
          <p:nvPr/>
        </p:nvSpPr>
        <p:spPr>
          <a:xfrm>
            <a:off x="1439972" y="3371549"/>
            <a:ext cx="742811" cy="455331"/>
          </a:xfrm>
          <a:prstGeom prst="ellipse">
            <a:avLst/>
          </a:prstGeom>
          <a:solidFill>
            <a:srgbClr val="AE2573"/>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en-GB" sz="2000" dirty="0"/>
              <a:t>O1</a:t>
            </a:r>
          </a:p>
        </p:txBody>
      </p:sp>
      <p:sp>
        <p:nvSpPr>
          <p:cNvPr id="38" name="Oval 37">
            <a:extLst>
              <a:ext uri="{FF2B5EF4-FFF2-40B4-BE49-F238E27FC236}">
                <a16:creationId xmlns:a16="http://schemas.microsoft.com/office/drawing/2014/main" id="{8205E65E-8AB4-436B-9E4B-A44CCD0395A7}"/>
              </a:ext>
            </a:extLst>
          </p:cNvPr>
          <p:cNvSpPr/>
          <p:nvPr/>
        </p:nvSpPr>
        <p:spPr>
          <a:xfrm>
            <a:off x="3468103" y="1724549"/>
            <a:ext cx="742811" cy="455331"/>
          </a:xfrm>
          <a:prstGeom prst="ellipse">
            <a:avLst/>
          </a:prstGeom>
          <a:solidFill>
            <a:srgbClr val="AE2573"/>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en-GB" sz="2000" dirty="0"/>
              <a:t>O2</a:t>
            </a:r>
          </a:p>
        </p:txBody>
      </p:sp>
      <p:sp>
        <p:nvSpPr>
          <p:cNvPr id="39" name="Oval 38">
            <a:extLst>
              <a:ext uri="{FF2B5EF4-FFF2-40B4-BE49-F238E27FC236}">
                <a16:creationId xmlns:a16="http://schemas.microsoft.com/office/drawing/2014/main" id="{A9ADA781-6F5A-4C19-A864-5BA3030F48AA}"/>
              </a:ext>
            </a:extLst>
          </p:cNvPr>
          <p:cNvSpPr/>
          <p:nvPr/>
        </p:nvSpPr>
        <p:spPr>
          <a:xfrm>
            <a:off x="3457291" y="3463420"/>
            <a:ext cx="742811" cy="455331"/>
          </a:xfrm>
          <a:prstGeom prst="ellipse">
            <a:avLst/>
          </a:prstGeom>
          <a:solidFill>
            <a:srgbClr val="AE2573"/>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en-GB" sz="2000" dirty="0"/>
              <a:t>O3</a:t>
            </a:r>
          </a:p>
        </p:txBody>
      </p:sp>
    </p:spTree>
    <p:extLst>
      <p:ext uri="{BB962C8B-B14F-4D97-AF65-F5344CB8AC3E}">
        <p14:creationId xmlns:p14="http://schemas.microsoft.com/office/powerpoint/2010/main" val="1953892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2"/>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4"/>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5"/>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6"/>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7"/>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8"/>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9"/>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20"/>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21"/>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3"/>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24"/>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25"/>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26"/>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33"/>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34"/>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35"/>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36"/>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28"/>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37"/>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38"/>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39"/>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3" grpId="0" animBg="1"/>
      <p:bldP spid="14" grpId="0" animBg="1"/>
      <p:bldP spid="15" grpId="0" animBg="1"/>
      <p:bldP spid="17" grpId="0" animBg="1"/>
      <p:bldP spid="19" grpId="0" animBg="1"/>
      <p:bldP spid="23" grpId="0" animBg="1"/>
      <p:bldP spid="24" grpId="0" animBg="1"/>
      <p:bldP spid="27" grpId="0"/>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637945-50FB-438F-B7FF-1544595A3DEE}"/>
              </a:ext>
            </a:extLst>
          </p:cNvPr>
          <p:cNvSpPr>
            <a:spLocks noGrp="1"/>
          </p:cNvSpPr>
          <p:nvPr>
            <p:ph type="title"/>
          </p:nvPr>
        </p:nvSpPr>
        <p:spPr/>
        <p:txBody>
          <a:bodyPr/>
          <a:lstStyle/>
          <a:p>
            <a:r>
              <a:rPr lang="en-GB" dirty="0"/>
              <a:t>Key considerations</a:t>
            </a:r>
          </a:p>
        </p:txBody>
      </p:sp>
      <p:sp>
        <p:nvSpPr>
          <p:cNvPr id="3" name="Content Placeholder 2">
            <a:extLst>
              <a:ext uri="{FF2B5EF4-FFF2-40B4-BE49-F238E27FC236}">
                <a16:creationId xmlns:a16="http://schemas.microsoft.com/office/drawing/2014/main" id="{D039FD26-7004-4AC6-824B-A69D5973307C}"/>
              </a:ext>
            </a:extLst>
          </p:cNvPr>
          <p:cNvSpPr>
            <a:spLocks noGrp="1"/>
          </p:cNvSpPr>
          <p:nvPr>
            <p:ph idx="1"/>
          </p:nvPr>
        </p:nvSpPr>
        <p:spPr>
          <a:xfrm>
            <a:off x="81844" y="908720"/>
            <a:ext cx="8856984" cy="4752528"/>
          </a:xfrm>
        </p:spPr>
        <p:txBody>
          <a:bodyPr>
            <a:normAutofit lnSpcReduction="10000"/>
          </a:bodyPr>
          <a:lstStyle/>
          <a:p>
            <a:r>
              <a:rPr lang="en-GB" dirty="0"/>
              <a:t>Have we set a Baseline?</a:t>
            </a:r>
          </a:p>
          <a:p>
            <a:r>
              <a:rPr lang="en-GB" dirty="0"/>
              <a:t>What are we comparing to? </a:t>
            </a:r>
          </a:p>
          <a:p>
            <a:r>
              <a:rPr lang="en-GB" dirty="0"/>
              <a:t>What are we expecting to see? </a:t>
            </a:r>
            <a:r>
              <a:rPr lang="en-GB" sz="1200" i="1" dirty="0"/>
              <a:t>Hypothesis</a:t>
            </a:r>
            <a:endParaRPr lang="en-GB" sz="1200" dirty="0"/>
          </a:p>
          <a:p>
            <a:r>
              <a:rPr lang="en-GB" dirty="0"/>
              <a:t>What service areas are we expecting to change? </a:t>
            </a:r>
            <a:r>
              <a:rPr lang="en-GB" sz="1200" i="1" dirty="0"/>
              <a:t>What codes? </a:t>
            </a:r>
            <a:endParaRPr lang="en-GB" dirty="0"/>
          </a:p>
          <a:p>
            <a:r>
              <a:rPr lang="en-GB" dirty="0"/>
              <a:t>Do we need to capture new data? If so how?</a:t>
            </a:r>
          </a:p>
          <a:p>
            <a:r>
              <a:rPr lang="en-GB" dirty="0"/>
              <a:t>Do we need control groups?</a:t>
            </a:r>
          </a:p>
          <a:p>
            <a:r>
              <a:rPr lang="en-GB" dirty="0"/>
              <a:t>How long until an impact is seen? </a:t>
            </a:r>
          </a:p>
          <a:p>
            <a:r>
              <a:rPr lang="en-GB" dirty="0"/>
              <a:t>Do we need Qualitative &amp; Quantitative data? </a:t>
            </a:r>
          </a:p>
          <a:p>
            <a:r>
              <a:rPr lang="en-GB" dirty="0"/>
              <a:t>Have we included different types of measures? </a:t>
            </a:r>
            <a:r>
              <a:rPr lang="en-GB" sz="1200" i="1" dirty="0"/>
              <a:t>Process, Outcome, Balance</a:t>
            </a:r>
            <a:endParaRPr lang="en-GB" sz="1200" dirty="0"/>
          </a:p>
          <a:p>
            <a:r>
              <a:rPr lang="en-GB" dirty="0"/>
              <a:t>Are there other variables that may account for changes? </a:t>
            </a:r>
          </a:p>
          <a:p>
            <a:r>
              <a:rPr lang="en-GB" dirty="0"/>
              <a:t>Have you considered IG and data management? </a:t>
            </a:r>
          </a:p>
          <a:p>
            <a:endParaRPr lang="en-GB" dirty="0"/>
          </a:p>
        </p:txBody>
      </p:sp>
      <p:sp>
        <p:nvSpPr>
          <p:cNvPr id="4" name="Slide Number Placeholder 3">
            <a:extLst>
              <a:ext uri="{FF2B5EF4-FFF2-40B4-BE49-F238E27FC236}">
                <a16:creationId xmlns:a16="http://schemas.microsoft.com/office/drawing/2014/main" id="{289D7BB0-90E8-428F-9690-3080645E9849}"/>
              </a:ext>
            </a:extLst>
          </p:cNvPr>
          <p:cNvSpPr>
            <a:spLocks noGrp="1"/>
          </p:cNvSpPr>
          <p:nvPr>
            <p:ph type="sldNum" sz="quarter" idx="10"/>
          </p:nvPr>
        </p:nvSpPr>
        <p:spPr/>
        <p:txBody>
          <a:bodyPr/>
          <a:lstStyle/>
          <a:p>
            <a:fld id="{33CD8F25-6884-ED49-801E-7634C0F1EA11}" type="slidenum">
              <a:rPr lang="en-US" smtClean="0"/>
              <a:pPr/>
              <a:t>12</a:t>
            </a:fld>
            <a:endParaRPr lang="en-US" dirty="0"/>
          </a:p>
        </p:txBody>
      </p:sp>
    </p:spTree>
    <p:extLst>
      <p:ext uri="{BB962C8B-B14F-4D97-AF65-F5344CB8AC3E}">
        <p14:creationId xmlns:p14="http://schemas.microsoft.com/office/powerpoint/2010/main" val="7952050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683651-E0AD-419F-9418-7353BDE945AF}"/>
              </a:ext>
            </a:extLst>
          </p:cNvPr>
          <p:cNvSpPr>
            <a:spLocks noGrp="1"/>
          </p:cNvSpPr>
          <p:nvPr>
            <p:ph type="title"/>
          </p:nvPr>
        </p:nvSpPr>
        <p:spPr/>
        <p:txBody>
          <a:bodyPr/>
          <a:lstStyle/>
          <a:p>
            <a:r>
              <a:rPr lang="en-GB" dirty="0"/>
              <a:t>Quality Improvement contacts</a:t>
            </a:r>
          </a:p>
        </p:txBody>
      </p:sp>
      <p:sp>
        <p:nvSpPr>
          <p:cNvPr id="3" name="Content Placeholder 2">
            <a:extLst>
              <a:ext uri="{FF2B5EF4-FFF2-40B4-BE49-F238E27FC236}">
                <a16:creationId xmlns:a16="http://schemas.microsoft.com/office/drawing/2014/main" id="{BA6D3311-CA39-4D3A-995A-C34A3E2916FA}"/>
              </a:ext>
            </a:extLst>
          </p:cNvPr>
          <p:cNvSpPr>
            <a:spLocks noGrp="1"/>
          </p:cNvSpPr>
          <p:nvPr>
            <p:ph idx="1"/>
          </p:nvPr>
        </p:nvSpPr>
        <p:spPr>
          <a:xfrm>
            <a:off x="107503" y="1340768"/>
            <a:ext cx="4000147" cy="4752528"/>
          </a:xfrm>
        </p:spPr>
        <p:txBody>
          <a:bodyPr>
            <a:normAutofit/>
          </a:bodyPr>
          <a:lstStyle/>
          <a:p>
            <a:pPr marL="0" indent="17463"/>
            <a:r>
              <a:rPr lang="en-GB" dirty="0">
                <a:effectLst/>
                <a:ea typeface="Calibri" panose="020F0502020204030204" pitchFamily="34" charset="0"/>
              </a:rPr>
              <a:t>To find out more about Quality Improvement tools, techniques and profession development please contact: </a:t>
            </a:r>
          </a:p>
          <a:p>
            <a:pPr marL="0" indent="17463"/>
            <a:endParaRPr lang="en-GB" dirty="0">
              <a:ea typeface="Calibri" panose="020F0502020204030204" pitchFamily="34" charset="0"/>
            </a:endParaRPr>
          </a:p>
          <a:p>
            <a:pPr marL="0" indent="17463"/>
            <a:r>
              <a:rPr lang="en-GB" b="1" dirty="0">
                <a:effectLst/>
                <a:ea typeface="Calibri" panose="020F0502020204030204" pitchFamily="34" charset="0"/>
              </a:rPr>
              <a:t>Jane Lee, </a:t>
            </a:r>
            <a:r>
              <a:rPr lang="en-GB" dirty="0">
                <a:effectLst/>
                <a:ea typeface="Calibri" panose="020F0502020204030204" pitchFamily="34" charset="0"/>
              </a:rPr>
              <a:t>Improvement Community Facilitation Manager: </a:t>
            </a:r>
            <a:r>
              <a:rPr lang="en-GB" dirty="0">
                <a:effectLst/>
                <a:ea typeface="Calibri" panose="020F0502020204030204" pitchFamily="34" charset="0"/>
                <a:hlinkClick r:id="rId2"/>
              </a:rPr>
              <a:t>jane.lee15@nhs.net</a:t>
            </a:r>
            <a:endParaRPr lang="en-GB" dirty="0">
              <a:effectLst/>
              <a:ea typeface="Calibri" panose="020F0502020204030204" pitchFamily="34" charset="0"/>
            </a:endParaRPr>
          </a:p>
          <a:p>
            <a:pPr marL="0" indent="17463"/>
            <a:endParaRPr lang="en-GB" dirty="0">
              <a:effectLst/>
              <a:ea typeface="Calibri" panose="020F0502020204030204" pitchFamily="34" charset="0"/>
            </a:endParaRPr>
          </a:p>
          <a:p>
            <a:pPr marL="0" indent="17463"/>
            <a:endParaRPr lang="en-GB" dirty="0"/>
          </a:p>
        </p:txBody>
      </p:sp>
      <p:sp>
        <p:nvSpPr>
          <p:cNvPr id="4" name="Slide Number Placeholder 3">
            <a:extLst>
              <a:ext uri="{FF2B5EF4-FFF2-40B4-BE49-F238E27FC236}">
                <a16:creationId xmlns:a16="http://schemas.microsoft.com/office/drawing/2014/main" id="{491EEC5D-02B7-4EC7-BAD1-33E8D108E213}"/>
              </a:ext>
            </a:extLst>
          </p:cNvPr>
          <p:cNvSpPr>
            <a:spLocks noGrp="1"/>
          </p:cNvSpPr>
          <p:nvPr>
            <p:ph type="sldNum" sz="quarter" idx="10"/>
          </p:nvPr>
        </p:nvSpPr>
        <p:spPr/>
        <p:txBody>
          <a:bodyPr/>
          <a:lstStyle/>
          <a:p>
            <a:fld id="{33CD8F25-6884-ED49-801E-7634C0F1EA11}" type="slidenum">
              <a:rPr lang="en-US" smtClean="0"/>
              <a:pPr/>
              <a:t>13</a:t>
            </a:fld>
            <a:endParaRPr lang="en-US" dirty="0"/>
          </a:p>
        </p:txBody>
      </p:sp>
      <p:pic>
        <p:nvPicPr>
          <p:cNvPr id="5" name="Picture 4">
            <a:extLst>
              <a:ext uri="{FF2B5EF4-FFF2-40B4-BE49-F238E27FC236}">
                <a16:creationId xmlns:a16="http://schemas.microsoft.com/office/drawing/2014/main" id="{CF19D01D-3D95-40F4-9918-0441F8C4507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07651" y="1142281"/>
            <a:ext cx="4941168" cy="4941168"/>
          </a:xfrm>
          <a:prstGeom prst="rect">
            <a:avLst/>
          </a:prstGeom>
        </p:spPr>
      </p:pic>
    </p:spTree>
    <p:extLst>
      <p:ext uri="{BB962C8B-B14F-4D97-AF65-F5344CB8AC3E}">
        <p14:creationId xmlns:p14="http://schemas.microsoft.com/office/powerpoint/2010/main" val="8496278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2E8380-5D7F-4F20-80E6-AB57FD7ED602}"/>
              </a:ext>
            </a:extLst>
          </p:cNvPr>
          <p:cNvSpPr>
            <a:spLocks noGrp="1"/>
          </p:cNvSpPr>
          <p:nvPr>
            <p:ph type="title"/>
          </p:nvPr>
        </p:nvSpPr>
        <p:spPr/>
        <p:txBody>
          <a:bodyPr/>
          <a:lstStyle/>
          <a:p>
            <a:r>
              <a:rPr lang="en-GB" dirty="0"/>
              <a:t>Request Form</a:t>
            </a:r>
          </a:p>
        </p:txBody>
      </p:sp>
      <p:sp>
        <p:nvSpPr>
          <p:cNvPr id="3" name="Content Placeholder 2">
            <a:extLst>
              <a:ext uri="{FF2B5EF4-FFF2-40B4-BE49-F238E27FC236}">
                <a16:creationId xmlns:a16="http://schemas.microsoft.com/office/drawing/2014/main" id="{62C7CA12-03C3-49BF-83E8-5557EA32EE2E}"/>
              </a:ext>
            </a:extLst>
          </p:cNvPr>
          <p:cNvSpPr>
            <a:spLocks noGrp="1"/>
          </p:cNvSpPr>
          <p:nvPr>
            <p:ph idx="1"/>
          </p:nvPr>
        </p:nvSpPr>
        <p:spPr>
          <a:xfrm>
            <a:off x="230832" y="908720"/>
            <a:ext cx="8373616" cy="5184576"/>
          </a:xfrm>
        </p:spPr>
        <p:txBody>
          <a:bodyPr lIns="72000" tIns="36000" rIns="72000" bIns="36000">
            <a:normAutofit/>
          </a:bodyPr>
          <a:lstStyle/>
          <a:p>
            <a:pPr marL="0" indent="0"/>
            <a:r>
              <a:rPr lang="en-GB" sz="2000" dirty="0"/>
              <a:t>To submit a request data from the BI team to support your PCN (e.g. QI Projects), please complete the request form available </a:t>
            </a:r>
            <a:r>
              <a:rPr lang="en-GB" sz="2000" dirty="0">
                <a:hlinkClick r:id="rId3"/>
              </a:rPr>
              <a:t>here</a:t>
            </a:r>
            <a:r>
              <a:rPr lang="en-GB" sz="2000" dirty="0"/>
              <a:t>.</a:t>
            </a:r>
          </a:p>
        </p:txBody>
      </p:sp>
      <p:sp>
        <p:nvSpPr>
          <p:cNvPr id="4" name="Slide Number Placeholder 3">
            <a:extLst>
              <a:ext uri="{FF2B5EF4-FFF2-40B4-BE49-F238E27FC236}">
                <a16:creationId xmlns:a16="http://schemas.microsoft.com/office/drawing/2014/main" id="{4947CC6F-ADEA-41F2-8450-DC7E2DCCDEEC}"/>
              </a:ext>
            </a:extLst>
          </p:cNvPr>
          <p:cNvSpPr>
            <a:spLocks noGrp="1"/>
          </p:cNvSpPr>
          <p:nvPr>
            <p:ph type="sldNum" sz="quarter" idx="10"/>
          </p:nvPr>
        </p:nvSpPr>
        <p:spPr/>
        <p:txBody>
          <a:bodyPr/>
          <a:lstStyle/>
          <a:p>
            <a:fld id="{33CD8F25-6884-ED49-801E-7634C0F1EA11}" type="slidenum">
              <a:rPr lang="en-US" smtClean="0"/>
              <a:pPr/>
              <a:t>14</a:t>
            </a:fld>
            <a:endParaRPr lang="en-US" dirty="0"/>
          </a:p>
        </p:txBody>
      </p:sp>
      <p:pic>
        <p:nvPicPr>
          <p:cNvPr id="6" name="Picture 5">
            <a:extLst>
              <a:ext uri="{FF2B5EF4-FFF2-40B4-BE49-F238E27FC236}">
                <a16:creationId xmlns:a16="http://schemas.microsoft.com/office/drawing/2014/main" id="{FCFD8D90-B0FD-45DA-9D19-403B50D9AD77}"/>
              </a:ext>
            </a:extLst>
          </p:cNvPr>
          <p:cNvPicPr>
            <a:picLocks noChangeAspect="1"/>
          </p:cNvPicPr>
          <p:nvPr/>
        </p:nvPicPr>
        <p:blipFill>
          <a:blip r:embed="rId4"/>
          <a:stretch>
            <a:fillRect/>
          </a:stretch>
        </p:blipFill>
        <p:spPr>
          <a:xfrm>
            <a:off x="1510018" y="1772816"/>
            <a:ext cx="5815243" cy="3456384"/>
          </a:xfrm>
          <a:prstGeom prst="rect">
            <a:avLst/>
          </a:prstGeom>
        </p:spPr>
      </p:pic>
      <p:sp>
        <p:nvSpPr>
          <p:cNvPr id="8" name="TextBox 7">
            <a:extLst>
              <a:ext uri="{FF2B5EF4-FFF2-40B4-BE49-F238E27FC236}">
                <a16:creationId xmlns:a16="http://schemas.microsoft.com/office/drawing/2014/main" id="{67CFBFA2-DE78-4971-97A8-689F250702EE}"/>
              </a:ext>
            </a:extLst>
          </p:cNvPr>
          <p:cNvSpPr txBox="1"/>
          <p:nvPr/>
        </p:nvSpPr>
        <p:spPr>
          <a:xfrm>
            <a:off x="709228" y="5428238"/>
            <a:ext cx="7725544" cy="369332"/>
          </a:xfrm>
          <a:prstGeom prst="rect">
            <a:avLst/>
          </a:prstGeom>
          <a:noFill/>
        </p:spPr>
        <p:txBody>
          <a:bodyPr wrap="square">
            <a:spAutoFit/>
          </a:bodyPr>
          <a:lstStyle/>
          <a:p>
            <a:pPr marL="0" indent="0"/>
            <a:r>
              <a:rPr lang="en-GB" dirty="0">
                <a:latin typeface="Arial" panose="020B0604020202020204" pitchFamily="34" charset="0"/>
                <a:cs typeface="Arial" panose="020B0604020202020204" pitchFamily="34" charset="0"/>
              </a:rPr>
              <a:t>Please email completed request forms to </a:t>
            </a:r>
            <a:r>
              <a:rPr lang="en-GB" dirty="0">
                <a:latin typeface="Arial" panose="020B0604020202020204" pitchFamily="34" charset="0"/>
                <a:cs typeface="Arial" panose="020B0604020202020204" pitchFamily="34" charset="0"/>
                <a:hlinkClick r:id="rId5"/>
              </a:rPr>
              <a:t>glicb.informationteam@nhs.net</a:t>
            </a:r>
            <a:r>
              <a:rPr lang="en-GB"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4176561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 Availability</a:t>
            </a:r>
          </a:p>
        </p:txBody>
      </p:sp>
      <p:pic>
        <p:nvPicPr>
          <p:cNvPr id="5" name="Content Placeholder 4">
            <a:extLst>
              <a:ext uri="{FF2B5EF4-FFF2-40B4-BE49-F238E27FC236}">
                <a16:creationId xmlns:a16="http://schemas.microsoft.com/office/drawing/2014/main" id="{5D0F6C03-9B5D-42D1-9FFA-E8B73A2E9C29}"/>
              </a:ext>
            </a:extLst>
          </p:cNvPr>
          <p:cNvPicPr>
            <a:picLocks noGrp="1" noChangeAspect="1"/>
          </p:cNvPicPr>
          <p:nvPr>
            <p:ph idx="1"/>
          </p:nvPr>
        </p:nvPicPr>
        <p:blipFill>
          <a:blip r:embed="rId2"/>
          <a:stretch>
            <a:fillRect/>
          </a:stretch>
        </p:blipFill>
        <p:spPr>
          <a:xfrm>
            <a:off x="251520" y="1167230"/>
            <a:ext cx="3962743" cy="3883489"/>
          </a:xfrm>
          <a:prstGeom prst="rect">
            <a:avLst/>
          </a:prstGeom>
        </p:spPr>
      </p:pic>
      <p:sp>
        <p:nvSpPr>
          <p:cNvPr id="4" name="Slide Number Placeholder 3"/>
          <p:cNvSpPr>
            <a:spLocks noGrp="1"/>
          </p:cNvSpPr>
          <p:nvPr>
            <p:ph type="sldNum" sz="quarter" idx="10"/>
          </p:nvPr>
        </p:nvSpPr>
        <p:spPr/>
        <p:txBody>
          <a:bodyPr/>
          <a:lstStyle/>
          <a:p>
            <a:fld id="{33CD8F25-6884-ED49-801E-7634C0F1EA11}" type="slidenum">
              <a:rPr lang="en-US" smtClean="0"/>
              <a:pPr/>
              <a:t>1</a:t>
            </a:fld>
            <a:endParaRPr lang="en-US" dirty="0"/>
          </a:p>
        </p:txBody>
      </p:sp>
      <p:graphicFrame>
        <p:nvGraphicFramePr>
          <p:cNvPr id="7" name="Table 6">
            <a:extLst>
              <a:ext uri="{FF2B5EF4-FFF2-40B4-BE49-F238E27FC236}">
                <a16:creationId xmlns:a16="http://schemas.microsoft.com/office/drawing/2014/main" id="{5D684888-3252-441A-9055-BDFCB7F60DFD}"/>
              </a:ext>
            </a:extLst>
          </p:cNvPr>
          <p:cNvGraphicFramePr>
            <a:graphicFrameLocks noGrp="1"/>
          </p:cNvGraphicFramePr>
          <p:nvPr>
            <p:extLst>
              <p:ext uri="{D42A27DB-BD31-4B8C-83A1-F6EECF244321}">
                <p14:modId xmlns:p14="http://schemas.microsoft.com/office/powerpoint/2010/main" val="1303340062"/>
              </p:ext>
            </p:extLst>
          </p:nvPr>
        </p:nvGraphicFramePr>
        <p:xfrm>
          <a:off x="5004048" y="2420888"/>
          <a:ext cx="3385294" cy="1638300"/>
        </p:xfrm>
        <a:graphic>
          <a:graphicData uri="http://schemas.openxmlformats.org/drawingml/2006/table">
            <a:tbl>
              <a:tblPr>
                <a:tableStyleId>{5C22544A-7EE6-4342-B048-85BDC9FD1C3A}</a:tableStyleId>
              </a:tblPr>
              <a:tblGrid>
                <a:gridCol w="3385294">
                  <a:extLst>
                    <a:ext uri="{9D8B030D-6E8A-4147-A177-3AD203B41FA5}">
                      <a16:colId xmlns:a16="http://schemas.microsoft.com/office/drawing/2014/main" val="2723523500"/>
                    </a:ext>
                  </a:extLst>
                </a:gridCol>
              </a:tblGrid>
              <a:tr h="234950">
                <a:tc>
                  <a:txBody>
                    <a:bodyPr/>
                    <a:lstStyle/>
                    <a:p>
                      <a:pPr algn="ctr" fontAlgn="b"/>
                      <a:r>
                        <a:rPr lang="en-GB" sz="2000" b="1" u="none" strike="noStrike" dirty="0">
                          <a:effectLst/>
                        </a:rPr>
                        <a:t>Existing Products</a:t>
                      </a:r>
                      <a:endParaRPr lang="en-GB" sz="2000" b="1"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991090473"/>
                  </a:ext>
                </a:extLst>
              </a:tr>
              <a:tr h="266700">
                <a:tc>
                  <a:txBody>
                    <a:bodyPr/>
                    <a:lstStyle/>
                    <a:p>
                      <a:pPr algn="ctr" fontAlgn="b"/>
                      <a:r>
                        <a:rPr lang="en-GB" sz="1600" u="sng" strike="noStrike">
                          <a:effectLst/>
                          <a:hlinkClick r:id="rId3"/>
                        </a:rPr>
                        <a:t>Integrated Locality Report</a:t>
                      </a:r>
                      <a:endParaRPr lang="en-GB" sz="1600" b="0" i="0" u="sng" strike="noStrike">
                        <a:solidFill>
                          <a:srgbClr val="0563C1"/>
                        </a:solidFill>
                        <a:effectLst/>
                        <a:latin typeface="Calibri" panose="020F0502020204030204" pitchFamily="34" charset="0"/>
                      </a:endParaRPr>
                    </a:p>
                  </a:txBody>
                  <a:tcPr marL="0" marR="0" marT="0" marB="0" anchor="b"/>
                </a:tc>
                <a:extLst>
                  <a:ext uri="{0D108BD9-81ED-4DB2-BD59-A6C34878D82A}">
                    <a16:rowId xmlns:a16="http://schemas.microsoft.com/office/drawing/2014/main" val="2309637468"/>
                  </a:ext>
                </a:extLst>
              </a:tr>
              <a:tr h="266700">
                <a:tc>
                  <a:txBody>
                    <a:bodyPr/>
                    <a:lstStyle/>
                    <a:p>
                      <a:pPr algn="ctr" fontAlgn="b"/>
                      <a:r>
                        <a:rPr lang="en-GB" sz="1600" u="sng" strike="noStrike">
                          <a:effectLst/>
                          <a:hlinkClick r:id="rId4"/>
                        </a:rPr>
                        <a:t>Respiratory Dashboard</a:t>
                      </a:r>
                      <a:endParaRPr lang="en-GB" sz="1600" b="0" i="0" u="sng" strike="noStrike">
                        <a:solidFill>
                          <a:srgbClr val="0563C1"/>
                        </a:solidFill>
                        <a:effectLst/>
                        <a:latin typeface="Calibri" panose="020F0502020204030204" pitchFamily="34" charset="0"/>
                      </a:endParaRPr>
                    </a:p>
                  </a:txBody>
                  <a:tcPr marL="0" marR="0" marT="0" marB="0" anchor="b"/>
                </a:tc>
                <a:extLst>
                  <a:ext uri="{0D108BD9-81ED-4DB2-BD59-A6C34878D82A}">
                    <a16:rowId xmlns:a16="http://schemas.microsoft.com/office/drawing/2014/main" val="3079468495"/>
                  </a:ext>
                </a:extLst>
              </a:tr>
              <a:tr h="266700">
                <a:tc>
                  <a:txBody>
                    <a:bodyPr/>
                    <a:lstStyle/>
                    <a:p>
                      <a:pPr algn="ctr" fontAlgn="b"/>
                      <a:r>
                        <a:rPr lang="en-GB" sz="1600" u="sng" strike="noStrike">
                          <a:effectLst/>
                          <a:hlinkClick r:id="rId5"/>
                        </a:rPr>
                        <a:t>Mental Health Data Packs</a:t>
                      </a:r>
                      <a:endParaRPr lang="en-GB" sz="1600" b="0" i="0" u="sng" strike="noStrike">
                        <a:solidFill>
                          <a:srgbClr val="0563C1"/>
                        </a:solidFill>
                        <a:effectLst/>
                        <a:latin typeface="Calibri" panose="020F0502020204030204" pitchFamily="34" charset="0"/>
                      </a:endParaRPr>
                    </a:p>
                  </a:txBody>
                  <a:tcPr marL="0" marR="0" marT="0" marB="0" anchor="b"/>
                </a:tc>
                <a:extLst>
                  <a:ext uri="{0D108BD9-81ED-4DB2-BD59-A6C34878D82A}">
                    <a16:rowId xmlns:a16="http://schemas.microsoft.com/office/drawing/2014/main" val="876932047"/>
                  </a:ext>
                </a:extLst>
              </a:tr>
              <a:tr h="266700">
                <a:tc>
                  <a:txBody>
                    <a:bodyPr/>
                    <a:lstStyle/>
                    <a:p>
                      <a:pPr algn="ctr" fontAlgn="b"/>
                      <a:r>
                        <a:rPr lang="en-GB" sz="1600" u="none" strike="noStrike">
                          <a:effectLst/>
                        </a:rPr>
                        <a:t>Cancer Data Packs</a:t>
                      </a:r>
                      <a:endParaRPr lang="en-GB" sz="16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639191042"/>
                  </a:ext>
                </a:extLst>
              </a:tr>
              <a:tr h="266700">
                <a:tc>
                  <a:txBody>
                    <a:bodyPr/>
                    <a:lstStyle/>
                    <a:p>
                      <a:pPr algn="ctr" fontAlgn="b"/>
                      <a:r>
                        <a:rPr lang="en-GB" sz="1600" u="none" strike="noStrike" dirty="0">
                          <a:effectLst/>
                        </a:rPr>
                        <a:t>Dementia Dashboard</a:t>
                      </a:r>
                      <a:endParaRPr lang="en-GB" sz="16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570566794"/>
                  </a:ext>
                </a:extLst>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 name="TextBox 2067"/>
          <p:cNvSpPr txBox="1"/>
          <p:nvPr/>
        </p:nvSpPr>
        <p:spPr>
          <a:xfrm>
            <a:off x="179512" y="0"/>
            <a:ext cx="8568952" cy="836712"/>
          </a:xfrm>
          <a:prstGeom prst="rect">
            <a:avLst/>
          </a:prstGeom>
          <a:noFill/>
        </p:spPr>
        <p:txBody>
          <a:bodyPr wrap="square" rtlCol="0" anchor="ctr">
            <a:noAutofit/>
          </a:bodyPr>
          <a:lstStyle/>
          <a:p>
            <a:r>
              <a:rPr lang="en-GB" sz="3600" b="1" dirty="0">
                <a:solidFill>
                  <a:schemeClr val="accent1">
                    <a:lumMod val="75000"/>
                  </a:schemeClr>
                </a:solidFill>
              </a:rPr>
              <a:t>Gloucestershire Patient centred data set</a:t>
            </a:r>
          </a:p>
        </p:txBody>
      </p:sp>
      <p:sp>
        <p:nvSpPr>
          <p:cNvPr id="50" name="Rectangle 49"/>
          <p:cNvSpPr/>
          <p:nvPr/>
        </p:nvSpPr>
        <p:spPr>
          <a:xfrm>
            <a:off x="323528" y="2492896"/>
            <a:ext cx="1080120" cy="64807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sz="1200" b="1" dirty="0"/>
              <a:t>Patient</a:t>
            </a:r>
          </a:p>
        </p:txBody>
      </p:sp>
      <p:sp>
        <p:nvSpPr>
          <p:cNvPr id="52" name="Rectangle 51"/>
          <p:cNvSpPr/>
          <p:nvPr/>
        </p:nvSpPr>
        <p:spPr>
          <a:xfrm>
            <a:off x="1403648" y="2492896"/>
            <a:ext cx="1224136" cy="64807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1200" b="1" dirty="0"/>
              <a:t>Geographic &amp; Demographics</a:t>
            </a:r>
          </a:p>
        </p:txBody>
      </p:sp>
      <p:sp>
        <p:nvSpPr>
          <p:cNvPr id="53" name="Rectangle 52"/>
          <p:cNvSpPr/>
          <p:nvPr/>
        </p:nvSpPr>
        <p:spPr>
          <a:xfrm>
            <a:off x="2627784" y="2492896"/>
            <a:ext cx="1224136" cy="64807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1200" b="1" dirty="0"/>
              <a:t>Chronic Conditions</a:t>
            </a:r>
          </a:p>
        </p:txBody>
      </p:sp>
      <p:sp>
        <p:nvSpPr>
          <p:cNvPr id="54" name="Content Placeholder 2"/>
          <p:cNvSpPr txBox="1">
            <a:spLocks/>
          </p:cNvSpPr>
          <p:nvPr/>
        </p:nvSpPr>
        <p:spPr>
          <a:xfrm>
            <a:off x="323528" y="3356992"/>
            <a:ext cx="1080120" cy="93610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GB" sz="1200" b="1" dirty="0">
                <a:solidFill>
                  <a:schemeClr val="accent3">
                    <a:lumMod val="50000"/>
                  </a:schemeClr>
                </a:solidFill>
                <a:latin typeface="+mn-lt"/>
              </a:rPr>
              <a:t>Patient Level with Common Pseudonym</a:t>
            </a:r>
          </a:p>
        </p:txBody>
      </p:sp>
      <p:sp>
        <p:nvSpPr>
          <p:cNvPr id="55" name="Content Placeholder 2"/>
          <p:cNvSpPr txBox="1">
            <a:spLocks/>
          </p:cNvSpPr>
          <p:nvPr/>
        </p:nvSpPr>
        <p:spPr>
          <a:xfrm>
            <a:off x="1403648" y="3356992"/>
            <a:ext cx="1224136" cy="93610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GB" sz="1200" b="1" dirty="0">
                <a:solidFill>
                  <a:schemeClr val="accent4">
                    <a:lumMod val="50000"/>
                  </a:schemeClr>
                </a:solidFill>
                <a:latin typeface="+mn-lt"/>
              </a:rPr>
              <a:t>Age, Gender, Deprivation, Some wider determinants</a:t>
            </a:r>
          </a:p>
        </p:txBody>
      </p:sp>
      <p:sp>
        <p:nvSpPr>
          <p:cNvPr id="56" name="Content Placeholder 2"/>
          <p:cNvSpPr txBox="1">
            <a:spLocks/>
          </p:cNvSpPr>
          <p:nvPr/>
        </p:nvSpPr>
        <p:spPr>
          <a:xfrm>
            <a:off x="2627784" y="3356992"/>
            <a:ext cx="1224136" cy="93610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GB" sz="1200" b="1" dirty="0">
                <a:solidFill>
                  <a:schemeClr val="accent4">
                    <a:lumMod val="50000"/>
                  </a:schemeClr>
                </a:solidFill>
                <a:latin typeface="+mn-lt"/>
              </a:rPr>
              <a:t>QOF, non-QOF and </a:t>
            </a:r>
            <a:r>
              <a:rPr lang="en-GB" sz="1200" b="1" dirty="0" err="1">
                <a:solidFill>
                  <a:schemeClr val="accent4">
                    <a:lumMod val="50000"/>
                  </a:schemeClr>
                </a:solidFill>
                <a:latin typeface="+mn-lt"/>
              </a:rPr>
              <a:t>eFI</a:t>
            </a:r>
            <a:r>
              <a:rPr lang="en-GB" sz="1200" b="1" dirty="0">
                <a:solidFill>
                  <a:schemeClr val="accent4">
                    <a:lumMod val="50000"/>
                  </a:schemeClr>
                </a:solidFill>
                <a:latin typeface="+mn-lt"/>
              </a:rPr>
              <a:t>, derived from Read Coding</a:t>
            </a:r>
          </a:p>
        </p:txBody>
      </p:sp>
      <p:sp>
        <p:nvSpPr>
          <p:cNvPr id="57" name="Rectangle 56"/>
          <p:cNvSpPr/>
          <p:nvPr/>
        </p:nvSpPr>
        <p:spPr>
          <a:xfrm>
            <a:off x="3851920" y="2492896"/>
            <a:ext cx="1224136" cy="6480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t>Primary Care Appointments</a:t>
            </a:r>
          </a:p>
        </p:txBody>
      </p:sp>
      <p:sp>
        <p:nvSpPr>
          <p:cNvPr id="58" name="Rectangle 57"/>
          <p:cNvSpPr/>
          <p:nvPr/>
        </p:nvSpPr>
        <p:spPr>
          <a:xfrm>
            <a:off x="5076056" y="2492896"/>
            <a:ext cx="1224136" cy="6480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t>Secondary Care Activity</a:t>
            </a:r>
          </a:p>
        </p:txBody>
      </p:sp>
      <p:sp>
        <p:nvSpPr>
          <p:cNvPr id="59" name="Content Placeholder 2"/>
          <p:cNvSpPr txBox="1">
            <a:spLocks/>
          </p:cNvSpPr>
          <p:nvPr/>
        </p:nvSpPr>
        <p:spPr>
          <a:xfrm>
            <a:off x="3851920" y="3356992"/>
            <a:ext cx="1224136" cy="93610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GB" sz="1200" b="1" dirty="0">
                <a:solidFill>
                  <a:schemeClr val="accent1">
                    <a:lumMod val="50000"/>
                  </a:schemeClr>
                </a:solidFill>
                <a:latin typeface="+mn-lt"/>
              </a:rPr>
              <a:t>Appointments and Read Coded Events</a:t>
            </a:r>
          </a:p>
        </p:txBody>
      </p:sp>
      <p:sp>
        <p:nvSpPr>
          <p:cNvPr id="60" name="Content Placeholder 2"/>
          <p:cNvSpPr txBox="1">
            <a:spLocks/>
          </p:cNvSpPr>
          <p:nvPr/>
        </p:nvSpPr>
        <p:spPr>
          <a:xfrm>
            <a:off x="5076056" y="3356992"/>
            <a:ext cx="1224136" cy="93610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GB" sz="1200" b="1" dirty="0">
                <a:solidFill>
                  <a:schemeClr val="accent1">
                    <a:lumMod val="50000"/>
                  </a:schemeClr>
                </a:solidFill>
                <a:latin typeface="+mn-lt"/>
              </a:rPr>
              <a:t>ED, Outpatients, AEC, Admitted Patient Activity (EL and NEL)</a:t>
            </a:r>
          </a:p>
        </p:txBody>
      </p:sp>
      <p:sp>
        <p:nvSpPr>
          <p:cNvPr id="61" name="Rectangle 60"/>
          <p:cNvSpPr/>
          <p:nvPr/>
        </p:nvSpPr>
        <p:spPr>
          <a:xfrm>
            <a:off x="6300192" y="2492896"/>
            <a:ext cx="1224136" cy="6480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t>Community Service Use</a:t>
            </a:r>
          </a:p>
        </p:txBody>
      </p:sp>
      <p:sp>
        <p:nvSpPr>
          <p:cNvPr id="62" name="Rectangle 61"/>
          <p:cNvSpPr/>
          <p:nvPr/>
        </p:nvSpPr>
        <p:spPr>
          <a:xfrm>
            <a:off x="7524328" y="2492896"/>
            <a:ext cx="1224136" cy="6480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t>Mental Health Service Use</a:t>
            </a:r>
          </a:p>
        </p:txBody>
      </p:sp>
      <p:sp>
        <p:nvSpPr>
          <p:cNvPr id="63" name="Content Placeholder 15"/>
          <p:cNvSpPr>
            <a:spLocks noGrp="1"/>
          </p:cNvSpPr>
          <p:nvPr>
            <p:ph idx="1"/>
          </p:nvPr>
        </p:nvSpPr>
        <p:spPr>
          <a:xfrm>
            <a:off x="251520" y="980728"/>
            <a:ext cx="8568952" cy="792088"/>
          </a:xfrm>
        </p:spPr>
        <p:txBody>
          <a:bodyPr>
            <a:normAutofit/>
          </a:bodyPr>
          <a:lstStyle/>
          <a:p>
            <a:pPr marL="0" indent="0">
              <a:buNone/>
            </a:pPr>
            <a:r>
              <a:rPr lang="en-GB" sz="1800" b="1" dirty="0">
                <a:solidFill>
                  <a:schemeClr val="accent1">
                    <a:lumMod val="75000"/>
                  </a:schemeClr>
                </a:solidFill>
                <a:latin typeface="+mn-lt"/>
              </a:rPr>
              <a:t>Having a common pseudonym across all of the data in the data warehouse has allowed the development of the patient centred data set</a:t>
            </a:r>
          </a:p>
        </p:txBody>
      </p:sp>
      <p:sp>
        <p:nvSpPr>
          <p:cNvPr id="65" name="Content Placeholder 2"/>
          <p:cNvSpPr txBox="1">
            <a:spLocks/>
          </p:cNvSpPr>
          <p:nvPr/>
        </p:nvSpPr>
        <p:spPr>
          <a:xfrm>
            <a:off x="6304359" y="3356992"/>
            <a:ext cx="1224136" cy="936104"/>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GB" sz="1200" b="1" dirty="0">
                <a:solidFill>
                  <a:schemeClr val="accent1">
                    <a:lumMod val="50000"/>
                  </a:schemeClr>
                </a:solidFill>
                <a:latin typeface="+mn-lt"/>
              </a:rPr>
              <a:t>District Nursing, Integrated Community Services, Rapid Response</a:t>
            </a:r>
          </a:p>
        </p:txBody>
      </p:sp>
      <p:sp>
        <p:nvSpPr>
          <p:cNvPr id="66" name="Content Placeholder 2"/>
          <p:cNvSpPr txBox="1">
            <a:spLocks/>
          </p:cNvSpPr>
          <p:nvPr/>
        </p:nvSpPr>
        <p:spPr>
          <a:xfrm>
            <a:off x="7524328" y="3356992"/>
            <a:ext cx="1224136" cy="936104"/>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GB" sz="1200" b="1" dirty="0">
                <a:solidFill>
                  <a:schemeClr val="accent1">
                    <a:lumMod val="50000"/>
                  </a:schemeClr>
                </a:solidFill>
                <a:latin typeface="+mn-lt"/>
              </a:rPr>
              <a:t>Adult MH, CAMHS, LD, IAPT, Liaison and Inpatient services</a:t>
            </a:r>
          </a:p>
        </p:txBody>
      </p:sp>
    </p:spTree>
    <p:extLst>
      <p:ext uri="{BB962C8B-B14F-4D97-AF65-F5344CB8AC3E}">
        <p14:creationId xmlns:p14="http://schemas.microsoft.com/office/powerpoint/2010/main" val="38061964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E9ACDE3-5018-4390-BB66-DB88BC52B53C}"/>
              </a:ext>
            </a:extLst>
          </p:cNvPr>
          <p:cNvSpPr>
            <a:spLocks noGrp="1"/>
          </p:cNvSpPr>
          <p:nvPr>
            <p:ph idx="1"/>
          </p:nvPr>
        </p:nvSpPr>
        <p:spPr>
          <a:xfrm>
            <a:off x="444052" y="1052736"/>
            <a:ext cx="8229600" cy="4525963"/>
          </a:xfrm>
        </p:spPr>
        <p:txBody>
          <a:bodyPr>
            <a:normAutofit/>
          </a:bodyPr>
          <a:lstStyle/>
          <a:p>
            <a:r>
              <a:rPr lang="en-GB" sz="2400" dirty="0"/>
              <a:t>Gives a reference point for assured information standards, to support health care activities in the NHS in England. The NHS Data Model and Dictionary has been developed for everyone who is actively involved in the collection of data and the management of information in the NHS.</a:t>
            </a:r>
          </a:p>
          <a:p>
            <a:endParaRPr lang="en-GB" sz="2400" dirty="0"/>
          </a:p>
          <a:p>
            <a:r>
              <a:rPr lang="en-GB" sz="2400" dirty="0"/>
              <a:t>Provides the development, maintenance and support of NHS Information Standards </a:t>
            </a:r>
          </a:p>
        </p:txBody>
      </p:sp>
      <p:sp>
        <p:nvSpPr>
          <p:cNvPr id="3" name="Title 2">
            <a:extLst>
              <a:ext uri="{FF2B5EF4-FFF2-40B4-BE49-F238E27FC236}">
                <a16:creationId xmlns:a16="http://schemas.microsoft.com/office/drawing/2014/main" id="{FFC23718-6071-4BC6-B1FB-00D0DC56C879}"/>
              </a:ext>
            </a:extLst>
          </p:cNvPr>
          <p:cNvSpPr>
            <a:spLocks noGrp="1"/>
          </p:cNvSpPr>
          <p:nvPr>
            <p:ph type="title"/>
          </p:nvPr>
        </p:nvSpPr>
        <p:spPr>
          <a:xfrm>
            <a:off x="411436" y="260648"/>
            <a:ext cx="8229600" cy="547688"/>
          </a:xfrm>
        </p:spPr>
        <p:txBody>
          <a:bodyPr>
            <a:normAutofit/>
          </a:bodyPr>
          <a:lstStyle/>
          <a:p>
            <a:r>
              <a:rPr lang="en-GB" dirty="0"/>
              <a:t>The NHS Data Model and Dictionary </a:t>
            </a:r>
          </a:p>
        </p:txBody>
      </p:sp>
      <p:sp>
        <p:nvSpPr>
          <p:cNvPr id="4" name="Rectangle 3">
            <a:extLst>
              <a:ext uri="{FF2B5EF4-FFF2-40B4-BE49-F238E27FC236}">
                <a16:creationId xmlns:a16="http://schemas.microsoft.com/office/drawing/2014/main" id="{DC1538B0-0877-4927-9134-D339BE7D83C2}"/>
              </a:ext>
            </a:extLst>
          </p:cNvPr>
          <p:cNvSpPr/>
          <p:nvPr/>
        </p:nvSpPr>
        <p:spPr>
          <a:xfrm>
            <a:off x="4118211" y="5301208"/>
            <a:ext cx="4606582" cy="369332"/>
          </a:xfrm>
          <a:prstGeom prst="rect">
            <a:avLst/>
          </a:prstGeom>
        </p:spPr>
        <p:txBody>
          <a:bodyPr wrap="none">
            <a:spAutoFit/>
          </a:bodyPr>
          <a:lstStyle/>
          <a:p>
            <a:r>
              <a:rPr lang="en-GB" dirty="0">
                <a:solidFill>
                  <a:schemeClr val="tx2">
                    <a:lumMod val="60000"/>
                    <a:lumOff val="40000"/>
                  </a:schemeClr>
                </a:solidFill>
                <a:hlinkClick r:id="rId2"/>
              </a:rPr>
              <a:t>https://www.datadictionary.nhs.uk/index.html</a:t>
            </a:r>
            <a:r>
              <a:rPr lang="en-GB" dirty="0">
                <a:solidFill>
                  <a:schemeClr val="tx2">
                    <a:lumMod val="60000"/>
                    <a:lumOff val="40000"/>
                  </a:schemeClr>
                </a:solidFill>
              </a:rPr>
              <a:t> </a:t>
            </a:r>
          </a:p>
        </p:txBody>
      </p:sp>
    </p:spTree>
    <p:extLst>
      <p:ext uri="{BB962C8B-B14F-4D97-AF65-F5344CB8AC3E}">
        <p14:creationId xmlns:p14="http://schemas.microsoft.com/office/powerpoint/2010/main" val="18028596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E9ACDE3-5018-4390-BB66-DB88BC52B53C}"/>
              </a:ext>
            </a:extLst>
          </p:cNvPr>
          <p:cNvSpPr>
            <a:spLocks noGrp="1"/>
          </p:cNvSpPr>
          <p:nvPr>
            <p:ph idx="1"/>
          </p:nvPr>
        </p:nvSpPr>
        <p:spPr>
          <a:xfrm>
            <a:off x="313185" y="980728"/>
            <a:ext cx="8229600" cy="3816424"/>
          </a:xfrm>
        </p:spPr>
        <p:txBody>
          <a:bodyPr>
            <a:normAutofit lnSpcReduction="10000"/>
          </a:bodyPr>
          <a:lstStyle/>
          <a:p>
            <a:pPr marL="0" indent="0">
              <a:buNone/>
            </a:pPr>
            <a:r>
              <a:rPr lang="en-GB" sz="2400" dirty="0"/>
              <a:t>Data Sets bring together a collection of Data Elements into a specification for collection or analysis for a specific transaction, use case for data exchange or a specific outcome.</a:t>
            </a:r>
          </a:p>
          <a:p>
            <a:pPr marL="0" indent="0">
              <a:buNone/>
            </a:pPr>
            <a:endParaRPr lang="en-GB" sz="1600" dirty="0"/>
          </a:p>
          <a:p>
            <a:pPr marL="0" indent="0">
              <a:buNone/>
            </a:pPr>
            <a:r>
              <a:rPr lang="en-GB" sz="1600" dirty="0"/>
              <a:t>Types of data set include:</a:t>
            </a:r>
          </a:p>
          <a:p>
            <a:r>
              <a:rPr lang="en-GB" sz="1600" dirty="0"/>
              <a:t>Administrative Data Sets</a:t>
            </a:r>
          </a:p>
          <a:p>
            <a:r>
              <a:rPr lang="en-GB" sz="1600" dirty="0"/>
              <a:t>Commissioning Data Sets (CDS)</a:t>
            </a:r>
          </a:p>
          <a:p>
            <a:r>
              <a:rPr lang="en-GB" sz="1600" dirty="0"/>
              <a:t>Central Return Data Sets</a:t>
            </a:r>
          </a:p>
          <a:p>
            <a:r>
              <a:rPr lang="en-GB" sz="1600" dirty="0"/>
              <a:t>Clinical Content</a:t>
            </a:r>
          </a:p>
          <a:p>
            <a:r>
              <a:rPr lang="en-GB" sz="1600" dirty="0"/>
              <a:t>Clinical Data Sets</a:t>
            </a:r>
          </a:p>
          <a:p>
            <a:r>
              <a:rPr lang="en-GB" sz="1600" dirty="0"/>
              <a:t>Supporting Data Sets</a:t>
            </a:r>
            <a:endParaRPr lang="en-GB" sz="2400" dirty="0"/>
          </a:p>
        </p:txBody>
      </p:sp>
      <p:sp>
        <p:nvSpPr>
          <p:cNvPr id="3" name="Title 2">
            <a:extLst>
              <a:ext uri="{FF2B5EF4-FFF2-40B4-BE49-F238E27FC236}">
                <a16:creationId xmlns:a16="http://schemas.microsoft.com/office/drawing/2014/main" id="{FFC23718-6071-4BC6-B1FB-00D0DC56C879}"/>
              </a:ext>
            </a:extLst>
          </p:cNvPr>
          <p:cNvSpPr>
            <a:spLocks noGrp="1"/>
          </p:cNvSpPr>
          <p:nvPr>
            <p:ph type="title"/>
          </p:nvPr>
        </p:nvSpPr>
        <p:spPr/>
        <p:txBody>
          <a:bodyPr>
            <a:normAutofit/>
          </a:bodyPr>
          <a:lstStyle/>
          <a:p>
            <a:r>
              <a:rPr lang="en-GB" dirty="0"/>
              <a:t>National Data Sets</a:t>
            </a:r>
          </a:p>
        </p:txBody>
      </p:sp>
      <p:sp>
        <p:nvSpPr>
          <p:cNvPr id="6" name="TextBox 5">
            <a:extLst>
              <a:ext uri="{FF2B5EF4-FFF2-40B4-BE49-F238E27FC236}">
                <a16:creationId xmlns:a16="http://schemas.microsoft.com/office/drawing/2014/main" id="{C94E9664-4F69-453E-908B-6E7D85327426}"/>
              </a:ext>
            </a:extLst>
          </p:cNvPr>
          <p:cNvSpPr txBox="1"/>
          <p:nvPr/>
        </p:nvSpPr>
        <p:spPr>
          <a:xfrm>
            <a:off x="4716016" y="3356992"/>
            <a:ext cx="3672408" cy="2308324"/>
          </a:xfrm>
          <a:prstGeom prst="rect">
            <a:avLst/>
          </a:prstGeom>
          <a:solidFill>
            <a:schemeClr val="accent1">
              <a:lumMod val="20000"/>
              <a:lumOff val="80000"/>
            </a:schemeClr>
          </a:solidFill>
          <a:ln w="28575">
            <a:solidFill>
              <a:schemeClr val="accent1">
                <a:lumMod val="75000"/>
              </a:schemeClr>
            </a:solidFill>
          </a:ln>
        </p:spPr>
        <p:txBody>
          <a:bodyPr wrap="square" rtlCol="0">
            <a:spAutoFit/>
          </a:bodyPr>
          <a:lstStyle/>
          <a:p>
            <a:r>
              <a:rPr lang="en-GB" dirty="0"/>
              <a:t>National Data sets offer conformity, standardisation, DQ checks/reporting, robust IG and the ability to compare</a:t>
            </a:r>
          </a:p>
          <a:p>
            <a:endParaRPr lang="en-GB" dirty="0"/>
          </a:p>
          <a:p>
            <a:r>
              <a:rPr lang="en-GB" dirty="0"/>
              <a:t>However, the requirement to be consistent can make them inflexible and don’t always meet local need </a:t>
            </a:r>
          </a:p>
        </p:txBody>
      </p:sp>
    </p:spTree>
    <p:extLst>
      <p:ext uri="{BB962C8B-B14F-4D97-AF65-F5344CB8AC3E}">
        <p14:creationId xmlns:p14="http://schemas.microsoft.com/office/powerpoint/2010/main" val="36497267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E9ACDE3-5018-4390-BB66-DB88BC52B53C}"/>
              </a:ext>
            </a:extLst>
          </p:cNvPr>
          <p:cNvSpPr>
            <a:spLocks noGrp="1"/>
          </p:cNvSpPr>
          <p:nvPr>
            <p:ph idx="1"/>
          </p:nvPr>
        </p:nvSpPr>
        <p:spPr>
          <a:xfrm>
            <a:off x="395536" y="908720"/>
            <a:ext cx="8229600" cy="3816424"/>
          </a:xfrm>
        </p:spPr>
        <p:txBody>
          <a:bodyPr>
            <a:normAutofit lnSpcReduction="10000"/>
          </a:bodyPr>
          <a:lstStyle/>
          <a:p>
            <a:pPr marL="0" indent="0">
              <a:buNone/>
            </a:pPr>
            <a:r>
              <a:rPr lang="en-GB" sz="2400" dirty="0"/>
              <a:t>Data Sets defined locally between commissioners and providers according to requirement.  The content and management are described in the provider content, specifically schedule 6</a:t>
            </a:r>
          </a:p>
          <a:p>
            <a:pPr marL="0" indent="0">
              <a:buNone/>
            </a:pPr>
            <a:endParaRPr lang="en-GB" sz="2400" dirty="0"/>
          </a:p>
          <a:p>
            <a:pPr marL="0" indent="0">
              <a:buNone/>
            </a:pPr>
            <a:endParaRPr lang="en-GB" sz="1600" dirty="0"/>
          </a:p>
          <a:p>
            <a:pPr marL="0" indent="0">
              <a:buNone/>
            </a:pPr>
            <a:r>
              <a:rPr lang="en-GB" sz="1600" b="1" dirty="0"/>
              <a:t>Why use local?</a:t>
            </a:r>
          </a:p>
          <a:p>
            <a:r>
              <a:rPr lang="en-GB" sz="1600" dirty="0"/>
              <a:t>Where no National data set exists</a:t>
            </a:r>
          </a:p>
          <a:p>
            <a:r>
              <a:rPr lang="en-GB" sz="1600" dirty="0"/>
              <a:t>Where Data items are needed that are not captured National specifications</a:t>
            </a:r>
          </a:p>
          <a:p>
            <a:r>
              <a:rPr lang="en-GB" sz="1600" dirty="0"/>
              <a:t>More flexibility around governance, linkage and usage required</a:t>
            </a:r>
          </a:p>
          <a:p>
            <a:r>
              <a:rPr lang="en-GB" sz="1600" dirty="0"/>
              <a:t>More frequent flow than might be supplied nationally</a:t>
            </a:r>
          </a:p>
          <a:p>
            <a:r>
              <a:rPr lang="en-GB" sz="1600" dirty="0"/>
              <a:t>However, more difficult to draw comparisons outside of local system</a:t>
            </a:r>
          </a:p>
          <a:p>
            <a:endParaRPr lang="en-GB" sz="2400" dirty="0"/>
          </a:p>
        </p:txBody>
      </p:sp>
      <p:sp>
        <p:nvSpPr>
          <p:cNvPr id="3" name="Title 2">
            <a:extLst>
              <a:ext uri="{FF2B5EF4-FFF2-40B4-BE49-F238E27FC236}">
                <a16:creationId xmlns:a16="http://schemas.microsoft.com/office/drawing/2014/main" id="{FFC23718-6071-4BC6-B1FB-00D0DC56C879}"/>
              </a:ext>
            </a:extLst>
          </p:cNvPr>
          <p:cNvSpPr>
            <a:spLocks noGrp="1"/>
          </p:cNvSpPr>
          <p:nvPr>
            <p:ph type="title"/>
          </p:nvPr>
        </p:nvSpPr>
        <p:spPr/>
        <p:txBody>
          <a:bodyPr>
            <a:normAutofit/>
          </a:bodyPr>
          <a:lstStyle/>
          <a:p>
            <a:r>
              <a:rPr lang="en-GB" dirty="0"/>
              <a:t>Local Data Sets</a:t>
            </a:r>
          </a:p>
        </p:txBody>
      </p:sp>
    </p:spTree>
    <p:extLst>
      <p:ext uri="{BB962C8B-B14F-4D97-AF65-F5344CB8AC3E}">
        <p14:creationId xmlns:p14="http://schemas.microsoft.com/office/powerpoint/2010/main" val="4020881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9816" y="548681"/>
            <a:ext cx="7344816" cy="40063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1"/>
          <p:cNvSpPr>
            <a:spLocks noGrp="1"/>
          </p:cNvSpPr>
          <p:nvPr>
            <p:ph type="title"/>
          </p:nvPr>
        </p:nvSpPr>
        <p:spPr>
          <a:xfrm>
            <a:off x="158824" y="-719"/>
            <a:ext cx="8805664" cy="765423"/>
          </a:xfrm>
        </p:spPr>
        <p:txBody>
          <a:bodyPr/>
          <a:lstStyle/>
          <a:p>
            <a:r>
              <a:rPr lang="en-GB" dirty="0"/>
              <a:t>Measurement for Improvement Approach</a:t>
            </a:r>
          </a:p>
        </p:txBody>
      </p:sp>
      <p:sp>
        <p:nvSpPr>
          <p:cNvPr id="2" name="Rectangle 1"/>
          <p:cNvSpPr/>
          <p:nvPr/>
        </p:nvSpPr>
        <p:spPr>
          <a:xfrm>
            <a:off x="4050664" y="4554994"/>
            <a:ext cx="3977720" cy="1754326"/>
          </a:xfrm>
          <a:prstGeom prst="rect">
            <a:avLst/>
          </a:prstGeom>
        </p:spPr>
        <p:txBody>
          <a:bodyPr wrap="square">
            <a:spAutoFit/>
          </a:bodyPr>
          <a:lstStyle/>
          <a:p>
            <a:pPr marL="285750" indent="-285750">
              <a:buFont typeface="Arial" panose="020B0604020202020204" pitchFamily="34" charset="0"/>
              <a:buChar char="•"/>
            </a:pPr>
            <a:r>
              <a:rPr lang="en-GB" b="1" dirty="0">
                <a:solidFill>
                  <a:schemeClr val="accent6">
                    <a:lumMod val="75000"/>
                  </a:schemeClr>
                </a:solidFill>
              </a:rPr>
              <a:t>Seek usefulness not perfection </a:t>
            </a:r>
          </a:p>
          <a:p>
            <a:pPr marL="285750" indent="-285750">
              <a:buFont typeface="Arial" panose="020B0604020202020204" pitchFamily="34" charset="0"/>
              <a:buChar char="•"/>
            </a:pPr>
            <a:r>
              <a:rPr lang="en-GB" b="1" dirty="0">
                <a:solidFill>
                  <a:schemeClr val="accent6">
                    <a:lumMod val="75000"/>
                  </a:schemeClr>
                </a:solidFill>
              </a:rPr>
              <a:t>Measure the minimum</a:t>
            </a:r>
          </a:p>
          <a:p>
            <a:pPr marL="285750" indent="-285750">
              <a:buFont typeface="Arial" panose="020B0604020202020204" pitchFamily="34" charset="0"/>
              <a:buChar char="•"/>
            </a:pPr>
            <a:r>
              <a:rPr lang="en-GB" b="1" dirty="0">
                <a:solidFill>
                  <a:schemeClr val="accent6">
                    <a:lumMod val="75000"/>
                  </a:schemeClr>
                </a:solidFill>
              </a:rPr>
              <a:t>Remember the goal is improvement and not a new measurement system</a:t>
            </a:r>
          </a:p>
          <a:p>
            <a:pPr marL="285750" indent="-285750">
              <a:buFont typeface="Arial" panose="020B0604020202020204" pitchFamily="34" charset="0"/>
              <a:buChar char="•"/>
            </a:pPr>
            <a:r>
              <a:rPr lang="en-GB" b="1" dirty="0">
                <a:solidFill>
                  <a:schemeClr val="accent6">
                    <a:lumMod val="75000"/>
                  </a:schemeClr>
                </a:solidFill>
              </a:rPr>
              <a:t>Aim to make measurement part of the daily routine</a:t>
            </a:r>
          </a:p>
        </p:txBody>
      </p:sp>
      <p:sp>
        <p:nvSpPr>
          <p:cNvPr id="6" name="TextBox 5">
            <a:extLst>
              <a:ext uri="{FF2B5EF4-FFF2-40B4-BE49-F238E27FC236}">
                <a16:creationId xmlns:a16="http://schemas.microsoft.com/office/drawing/2014/main" id="{911F22F1-093D-4EA6-B60B-25CF29F30809}"/>
              </a:ext>
            </a:extLst>
          </p:cNvPr>
          <p:cNvSpPr txBox="1"/>
          <p:nvPr/>
        </p:nvSpPr>
        <p:spPr>
          <a:xfrm>
            <a:off x="971601" y="4545121"/>
            <a:ext cx="3816423" cy="1908215"/>
          </a:xfrm>
          <a:prstGeom prst="rect">
            <a:avLst/>
          </a:prstGeom>
          <a:noFill/>
        </p:spPr>
        <p:txBody>
          <a:bodyPr wrap="square">
            <a:spAutoFit/>
          </a:bodyPr>
          <a:lstStyle/>
          <a:p>
            <a:pPr marL="457200" marR="0" lvl="0" indent="-457200" algn="l" defTabSz="457200" rtl="0" eaLnBrk="0" fontAlgn="base" latinLnBrk="0" hangingPunct="0">
              <a:lnSpc>
                <a:spcPct val="100000"/>
              </a:lnSpc>
              <a:spcBef>
                <a:spcPct val="0"/>
              </a:spcBef>
              <a:spcAft>
                <a:spcPct val="0"/>
              </a:spcAft>
              <a:buClrTx/>
              <a:buSzTx/>
              <a:buFont typeface="Wingdings" pitchFamily="2" charset="2"/>
              <a:buChar char="ü"/>
              <a:tabLst/>
              <a:defRPr/>
            </a:pPr>
            <a:r>
              <a:rPr lang="en-GB" b="1" dirty="0">
                <a:solidFill>
                  <a:schemeClr val="accent6">
                    <a:lumMod val="75000"/>
                  </a:schemeClr>
                </a:solidFill>
              </a:rPr>
              <a:t>Small tests are easy</a:t>
            </a:r>
          </a:p>
          <a:p>
            <a:pPr marL="457200" indent="-457200" defTabSz="457200" eaLnBrk="0" fontAlgn="base" hangingPunct="0">
              <a:spcBef>
                <a:spcPct val="0"/>
              </a:spcBef>
              <a:spcAft>
                <a:spcPct val="0"/>
              </a:spcAft>
              <a:buFont typeface="Wingdings" pitchFamily="2" charset="2"/>
              <a:buChar char="ü"/>
              <a:defRPr/>
            </a:pPr>
            <a:r>
              <a:rPr lang="en-GB" b="1" dirty="0">
                <a:solidFill>
                  <a:schemeClr val="accent6">
                    <a:lumMod val="75000"/>
                  </a:schemeClr>
                </a:solidFill>
              </a:rPr>
              <a:t>Small is easy to undo</a:t>
            </a:r>
          </a:p>
          <a:p>
            <a:pPr marL="457200" indent="-457200" defTabSz="457200" eaLnBrk="0" fontAlgn="base" hangingPunct="0">
              <a:spcBef>
                <a:spcPct val="0"/>
              </a:spcBef>
              <a:spcAft>
                <a:spcPct val="0"/>
              </a:spcAft>
              <a:buFont typeface="Wingdings" pitchFamily="2" charset="2"/>
              <a:buChar char="ü"/>
              <a:defRPr/>
            </a:pPr>
            <a:r>
              <a:rPr lang="en-GB" b="1" dirty="0">
                <a:solidFill>
                  <a:schemeClr val="accent6">
                    <a:lumMod val="75000"/>
                  </a:schemeClr>
                </a:solidFill>
              </a:rPr>
              <a:t>People are happier to try </a:t>
            </a:r>
            <a:br>
              <a:rPr lang="en-GB" b="1" dirty="0">
                <a:solidFill>
                  <a:schemeClr val="accent6">
                    <a:lumMod val="75000"/>
                  </a:schemeClr>
                </a:solidFill>
              </a:rPr>
            </a:br>
            <a:r>
              <a:rPr lang="en-GB" b="1" dirty="0">
                <a:solidFill>
                  <a:schemeClr val="accent6">
                    <a:lumMod val="75000"/>
                  </a:schemeClr>
                </a:solidFill>
              </a:rPr>
              <a:t>small changes</a:t>
            </a:r>
          </a:p>
          <a:p>
            <a:pPr marL="457200" indent="-457200" defTabSz="457200" eaLnBrk="0" fontAlgn="base" hangingPunct="0">
              <a:spcBef>
                <a:spcPct val="0"/>
              </a:spcBef>
              <a:spcAft>
                <a:spcPct val="0"/>
              </a:spcAft>
              <a:buFont typeface="Wingdings" pitchFamily="2" charset="2"/>
              <a:buChar char="ü"/>
              <a:defRPr/>
            </a:pPr>
            <a:r>
              <a:rPr lang="en-GB" b="1" dirty="0">
                <a:solidFill>
                  <a:schemeClr val="accent6">
                    <a:lumMod val="75000"/>
                  </a:schemeClr>
                </a:solidFill>
              </a:rPr>
              <a:t>There is less risk</a:t>
            </a:r>
          </a:p>
          <a:p>
            <a:pPr marL="457200" marR="0" lvl="0" indent="-457200" algn="l" defTabSz="457200" rtl="0" eaLnBrk="0" fontAlgn="base" latinLnBrk="0" hangingPunct="0">
              <a:lnSpc>
                <a:spcPct val="100000"/>
              </a:lnSpc>
              <a:spcBef>
                <a:spcPct val="0"/>
              </a:spcBef>
              <a:spcAft>
                <a:spcPct val="0"/>
              </a:spcAft>
              <a:buClrTx/>
              <a:buSzTx/>
              <a:buFont typeface="Wingdings" pitchFamily="2" charset="2"/>
              <a:buChar char="ü"/>
              <a:tabLst/>
              <a:defRPr/>
            </a:pPr>
            <a:endParaRPr kumimoji="0" lang="en-GB" sz="2800" b="0" i="0" u="none" strike="noStrike" kern="0" cap="none" spc="0" normalizeH="0" baseline="0" noProof="0" dirty="0">
              <a:ln>
                <a:noFill/>
              </a:ln>
              <a:solidFill>
                <a:prstClr val="white"/>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2692430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95536" y="687016"/>
            <a:ext cx="7272808" cy="5170646"/>
          </a:xfrm>
          <a:prstGeom prst="rect">
            <a:avLst/>
          </a:prstGeom>
        </p:spPr>
        <p:txBody>
          <a:bodyPr wrap="square">
            <a:spAutoFit/>
          </a:bodyPr>
          <a:lstStyle/>
          <a:p>
            <a:r>
              <a:rPr lang="en-GB" b="1" dirty="0">
                <a:solidFill>
                  <a:srgbClr val="0070C0"/>
                </a:solidFill>
              </a:rPr>
              <a:t>Step 1 </a:t>
            </a:r>
            <a:r>
              <a:rPr lang="en-GB" b="1" dirty="0"/>
              <a:t>-</a:t>
            </a:r>
            <a:r>
              <a:rPr lang="en-GB" b="1" dirty="0">
                <a:solidFill>
                  <a:srgbClr val="0070C0"/>
                </a:solidFill>
              </a:rPr>
              <a:t> </a:t>
            </a:r>
            <a:r>
              <a:rPr lang="en-GB" dirty="0"/>
              <a:t>Decide Our Aim(s)</a:t>
            </a:r>
          </a:p>
          <a:p>
            <a:r>
              <a:rPr lang="en-GB" i="1" dirty="0">
                <a:solidFill>
                  <a:schemeClr val="tx1">
                    <a:lumMod val="75000"/>
                    <a:lumOff val="25000"/>
                  </a:schemeClr>
                </a:solidFill>
              </a:rPr>
              <a:t>The aim statement should be unambiguous clear, specific, numerical, measurable – it MUST state “How much’ and ‘By when’</a:t>
            </a:r>
          </a:p>
          <a:p>
            <a:endParaRPr lang="en-GB" sz="2800" b="1" dirty="0">
              <a:solidFill>
                <a:srgbClr val="0070C0"/>
              </a:solidFill>
            </a:endParaRPr>
          </a:p>
          <a:p>
            <a:r>
              <a:rPr lang="en-GB" b="1" dirty="0">
                <a:solidFill>
                  <a:srgbClr val="0070C0"/>
                </a:solidFill>
              </a:rPr>
              <a:t>Step 2 </a:t>
            </a:r>
            <a:r>
              <a:rPr lang="en-GB" b="1" dirty="0"/>
              <a:t>-</a:t>
            </a:r>
            <a:r>
              <a:rPr lang="en-GB" b="1" dirty="0">
                <a:solidFill>
                  <a:srgbClr val="0070C0"/>
                </a:solidFill>
              </a:rPr>
              <a:t> </a:t>
            </a:r>
            <a:r>
              <a:rPr lang="en-GB" dirty="0"/>
              <a:t>Choose Our Measures</a:t>
            </a:r>
          </a:p>
          <a:p>
            <a:endParaRPr lang="en-GB" sz="2800" b="1" dirty="0">
              <a:solidFill>
                <a:srgbClr val="0070C0"/>
              </a:solidFill>
            </a:endParaRPr>
          </a:p>
          <a:p>
            <a:r>
              <a:rPr lang="en-GB" b="1" dirty="0">
                <a:solidFill>
                  <a:srgbClr val="0070C0"/>
                </a:solidFill>
              </a:rPr>
              <a:t>Step 3 </a:t>
            </a:r>
            <a:r>
              <a:rPr lang="en-GB" b="1" dirty="0"/>
              <a:t>-</a:t>
            </a:r>
            <a:r>
              <a:rPr lang="en-GB" b="1" dirty="0">
                <a:solidFill>
                  <a:srgbClr val="0070C0"/>
                </a:solidFill>
              </a:rPr>
              <a:t> </a:t>
            </a:r>
            <a:r>
              <a:rPr lang="en-GB" dirty="0"/>
              <a:t>Confirm How to Collect/Record Our Data</a:t>
            </a:r>
          </a:p>
          <a:p>
            <a:endParaRPr lang="en-GB" sz="2800" b="1" dirty="0">
              <a:solidFill>
                <a:srgbClr val="0070C0"/>
              </a:solidFill>
            </a:endParaRPr>
          </a:p>
          <a:p>
            <a:r>
              <a:rPr lang="en-GB" b="1" dirty="0">
                <a:solidFill>
                  <a:srgbClr val="0070C0"/>
                </a:solidFill>
              </a:rPr>
              <a:t>Step 4 </a:t>
            </a:r>
            <a:r>
              <a:rPr lang="en-GB" b="1" dirty="0"/>
              <a:t>-</a:t>
            </a:r>
            <a:r>
              <a:rPr lang="en-GB" b="1" dirty="0">
                <a:solidFill>
                  <a:srgbClr val="0070C0"/>
                </a:solidFill>
              </a:rPr>
              <a:t> </a:t>
            </a:r>
            <a:r>
              <a:rPr lang="en-GB" dirty="0"/>
              <a:t>Collect Our Baseline Data</a:t>
            </a:r>
          </a:p>
          <a:p>
            <a:endParaRPr lang="en-GB" sz="2800" b="1" dirty="0">
              <a:solidFill>
                <a:srgbClr val="0070C0"/>
              </a:solidFill>
            </a:endParaRPr>
          </a:p>
          <a:p>
            <a:r>
              <a:rPr lang="en-GB" b="1" dirty="0">
                <a:solidFill>
                  <a:srgbClr val="0070C0"/>
                </a:solidFill>
              </a:rPr>
              <a:t>Step 5 </a:t>
            </a:r>
            <a:r>
              <a:rPr lang="en-GB" b="1" dirty="0"/>
              <a:t>-</a:t>
            </a:r>
            <a:r>
              <a:rPr lang="en-GB" b="1" dirty="0">
                <a:solidFill>
                  <a:srgbClr val="0070C0"/>
                </a:solidFill>
              </a:rPr>
              <a:t> </a:t>
            </a:r>
            <a:r>
              <a:rPr lang="en-GB" dirty="0"/>
              <a:t>Analyse and Present the Data</a:t>
            </a:r>
          </a:p>
          <a:p>
            <a:endParaRPr lang="en-GB" sz="2800" b="1" dirty="0">
              <a:solidFill>
                <a:srgbClr val="0070C0"/>
              </a:solidFill>
            </a:endParaRPr>
          </a:p>
          <a:p>
            <a:r>
              <a:rPr lang="en-GB" b="1" dirty="0">
                <a:solidFill>
                  <a:srgbClr val="0070C0"/>
                </a:solidFill>
              </a:rPr>
              <a:t>Step 6 </a:t>
            </a:r>
            <a:r>
              <a:rPr lang="en-GB" b="1" dirty="0"/>
              <a:t>-</a:t>
            </a:r>
            <a:r>
              <a:rPr lang="en-GB" b="1" dirty="0">
                <a:solidFill>
                  <a:srgbClr val="0070C0"/>
                </a:solidFill>
              </a:rPr>
              <a:t> </a:t>
            </a:r>
            <a:r>
              <a:rPr lang="en-GB" dirty="0"/>
              <a:t>Review - Meet to Decide what it is Telling Us</a:t>
            </a:r>
          </a:p>
          <a:p>
            <a:endParaRPr lang="en-GB" sz="2800" dirty="0"/>
          </a:p>
          <a:p>
            <a:r>
              <a:rPr lang="en-GB" b="1" dirty="0">
                <a:solidFill>
                  <a:srgbClr val="0070C0"/>
                </a:solidFill>
              </a:rPr>
              <a:t>Step 7 </a:t>
            </a:r>
            <a:r>
              <a:rPr lang="en-GB" dirty="0"/>
              <a:t>-</a:t>
            </a:r>
            <a:r>
              <a:rPr lang="en-GB" b="1" dirty="0">
                <a:solidFill>
                  <a:srgbClr val="0070C0"/>
                </a:solidFill>
              </a:rPr>
              <a:t> </a:t>
            </a:r>
            <a:r>
              <a:rPr lang="en-GB" dirty="0"/>
              <a:t>Repeat steps 4-6 as required</a:t>
            </a:r>
          </a:p>
        </p:txBody>
      </p:sp>
      <p:sp>
        <p:nvSpPr>
          <p:cNvPr id="5" name="Title 1"/>
          <p:cNvSpPr txBox="1">
            <a:spLocks/>
          </p:cNvSpPr>
          <p:nvPr/>
        </p:nvSpPr>
        <p:spPr>
          <a:xfrm>
            <a:off x="169168" y="-719"/>
            <a:ext cx="8805664" cy="765423"/>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2800" b="1" kern="1200">
                <a:solidFill>
                  <a:srgbClr val="00499A"/>
                </a:solidFill>
                <a:latin typeface="Arial" panose="020B0604020202020204" pitchFamily="34" charset="0"/>
                <a:ea typeface="+mj-ea"/>
                <a:cs typeface="Arial" panose="020B0604020202020204" pitchFamily="34" charset="0"/>
              </a:defRPr>
            </a:lvl1pPr>
          </a:lstStyle>
          <a:p>
            <a:r>
              <a:rPr lang="en-GB" dirty="0"/>
              <a:t>Steps to Measuring for Improvement </a:t>
            </a:r>
          </a:p>
        </p:txBody>
      </p:sp>
      <p:sp>
        <p:nvSpPr>
          <p:cNvPr id="7" name="Down Arrow 6"/>
          <p:cNvSpPr/>
          <p:nvPr/>
        </p:nvSpPr>
        <p:spPr>
          <a:xfrm>
            <a:off x="683568" y="1628800"/>
            <a:ext cx="288032" cy="28803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Down Arrow 7"/>
          <p:cNvSpPr/>
          <p:nvPr/>
        </p:nvSpPr>
        <p:spPr>
          <a:xfrm>
            <a:off x="683568" y="2348880"/>
            <a:ext cx="288032" cy="28803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Down Arrow 8"/>
          <p:cNvSpPr/>
          <p:nvPr/>
        </p:nvSpPr>
        <p:spPr>
          <a:xfrm>
            <a:off x="683568" y="3068960"/>
            <a:ext cx="288032" cy="28803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Down Arrow 9"/>
          <p:cNvSpPr/>
          <p:nvPr/>
        </p:nvSpPr>
        <p:spPr>
          <a:xfrm>
            <a:off x="683568" y="3789040"/>
            <a:ext cx="288032" cy="28803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Down Arrow 10"/>
          <p:cNvSpPr/>
          <p:nvPr/>
        </p:nvSpPr>
        <p:spPr>
          <a:xfrm>
            <a:off x="683568" y="4437112"/>
            <a:ext cx="288032" cy="28803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a:extLst>
              <a:ext uri="{FF2B5EF4-FFF2-40B4-BE49-F238E27FC236}">
                <a16:creationId xmlns:a16="http://schemas.microsoft.com/office/drawing/2014/main" id="{CF9C370E-B5C0-4956-92C3-B8C181328EEE}"/>
              </a:ext>
            </a:extLst>
          </p:cNvPr>
          <p:cNvPicPr>
            <a:picLocks noChangeAspect="1" noChangeArrowheads="1"/>
          </p:cNvPicPr>
          <p:nvPr/>
        </p:nvPicPr>
        <p:blipFill>
          <a:blip r:embed="rId2" cstate="print"/>
          <a:srcRect/>
          <a:stretch>
            <a:fillRect/>
          </a:stretch>
        </p:blipFill>
        <p:spPr bwMode="auto">
          <a:xfrm>
            <a:off x="7156762" y="2996950"/>
            <a:ext cx="567191" cy="287684"/>
          </a:xfrm>
          <a:prstGeom prst="rect">
            <a:avLst/>
          </a:prstGeom>
          <a:noFill/>
          <a:ln w="9525">
            <a:noFill/>
            <a:miter lim="800000"/>
            <a:headEnd/>
            <a:tailEnd/>
          </a:ln>
        </p:spPr>
      </p:pic>
      <p:graphicFrame>
        <p:nvGraphicFramePr>
          <p:cNvPr id="13" name="Diagram 12">
            <a:extLst>
              <a:ext uri="{FF2B5EF4-FFF2-40B4-BE49-F238E27FC236}">
                <a16:creationId xmlns:a16="http://schemas.microsoft.com/office/drawing/2014/main" id="{1A9E42EA-3B2D-41A0-8A76-7296D6F336FA}"/>
              </a:ext>
            </a:extLst>
          </p:cNvPr>
          <p:cNvGraphicFramePr/>
          <p:nvPr>
            <p:extLst>
              <p:ext uri="{D42A27DB-BD31-4B8C-83A1-F6EECF244321}">
                <p14:modId xmlns:p14="http://schemas.microsoft.com/office/powerpoint/2010/main" val="2291926018"/>
              </p:ext>
            </p:extLst>
          </p:nvPr>
        </p:nvGraphicFramePr>
        <p:xfrm>
          <a:off x="5042446" y="548680"/>
          <a:ext cx="4920335" cy="25311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4" name="Diagram 13">
            <a:extLst>
              <a:ext uri="{FF2B5EF4-FFF2-40B4-BE49-F238E27FC236}">
                <a16:creationId xmlns:a16="http://schemas.microsoft.com/office/drawing/2014/main" id="{0D3DEC75-4222-4DB2-8B49-6B11793E1AAE}"/>
              </a:ext>
            </a:extLst>
          </p:cNvPr>
          <p:cNvGraphicFramePr/>
          <p:nvPr>
            <p:extLst>
              <p:ext uri="{D42A27DB-BD31-4B8C-83A1-F6EECF244321}">
                <p14:modId xmlns:p14="http://schemas.microsoft.com/office/powerpoint/2010/main" val="1123042109"/>
              </p:ext>
            </p:extLst>
          </p:nvPr>
        </p:nvGraphicFramePr>
        <p:xfrm>
          <a:off x="4044013" y="3252466"/>
          <a:ext cx="6792683" cy="276882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15" name="Picture 3">
            <a:extLst>
              <a:ext uri="{FF2B5EF4-FFF2-40B4-BE49-F238E27FC236}">
                <a16:creationId xmlns:a16="http://schemas.microsoft.com/office/drawing/2014/main" id="{ADEF1880-28CD-483F-9B4E-A286E2150C2F}"/>
              </a:ext>
            </a:extLst>
          </p:cNvPr>
          <p:cNvPicPr>
            <a:picLocks noChangeAspect="1" noChangeArrowheads="1"/>
          </p:cNvPicPr>
          <p:nvPr/>
        </p:nvPicPr>
        <p:blipFill>
          <a:blip r:embed="rId13" cstate="print">
            <a:clrChange>
              <a:clrFrom>
                <a:srgbClr val="FFFFFF"/>
              </a:clrFrom>
              <a:clrTo>
                <a:srgbClr val="FFFFFF">
                  <a:alpha val="0"/>
                </a:srgbClr>
              </a:clrTo>
            </a:clrChange>
            <a:duotone>
              <a:srgbClr val="005EB8">
                <a:shade val="45000"/>
                <a:satMod val="135000"/>
              </a:srgbClr>
              <a:prstClr val="white"/>
            </a:duotone>
          </a:blip>
          <a:srcRect/>
          <a:stretch>
            <a:fillRect/>
          </a:stretch>
        </p:blipFill>
        <p:spPr bwMode="auto">
          <a:xfrm rot="20144574">
            <a:off x="8180125" y="3911059"/>
            <a:ext cx="800967" cy="963033"/>
          </a:xfrm>
          <a:prstGeom prst="rect">
            <a:avLst/>
          </a:prstGeom>
          <a:noFill/>
          <a:ln w="9525">
            <a:noFill/>
            <a:miter lim="800000"/>
            <a:headEnd/>
            <a:tailEnd/>
          </a:ln>
        </p:spPr>
      </p:pic>
      <p:pic>
        <p:nvPicPr>
          <p:cNvPr id="16" name="Picture 3">
            <a:extLst>
              <a:ext uri="{FF2B5EF4-FFF2-40B4-BE49-F238E27FC236}">
                <a16:creationId xmlns:a16="http://schemas.microsoft.com/office/drawing/2014/main" id="{5CB26D49-8F14-4DC1-ACA5-C92AC3BFE187}"/>
              </a:ext>
            </a:extLst>
          </p:cNvPr>
          <p:cNvPicPr>
            <a:picLocks noChangeAspect="1" noChangeArrowheads="1"/>
          </p:cNvPicPr>
          <p:nvPr/>
        </p:nvPicPr>
        <p:blipFill>
          <a:blip r:embed="rId14" cstate="print">
            <a:clrChange>
              <a:clrFrom>
                <a:srgbClr val="FFFFFF"/>
              </a:clrFrom>
              <a:clrTo>
                <a:srgbClr val="FFFFFF">
                  <a:alpha val="0"/>
                </a:srgbClr>
              </a:clrTo>
            </a:clrChange>
            <a:duotone>
              <a:srgbClr val="005EB8">
                <a:shade val="45000"/>
                <a:satMod val="135000"/>
              </a:srgbClr>
              <a:prstClr val="white"/>
            </a:duotone>
          </a:blip>
          <a:srcRect/>
          <a:stretch>
            <a:fillRect/>
          </a:stretch>
        </p:blipFill>
        <p:spPr bwMode="auto">
          <a:xfrm>
            <a:off x="6943865" y="5582577"/>
            <a:ext cx="1011747" cy="582727"/>
          </a:xfrm>
          <a:prstGeom prst="rect">
            <a:avLst/>
          </a:prstGeom>
          <a:noFill/>
          <a:ln w="9525">
            <a:noFill/>
            <a:miter lim="800000"/>
            <a:headEnd/>
            <a:tailEnd/>
          </a:ln>
        </p:spPr>
      </p:pic>
      <p:pic>
        <p:nvPicPr>
          <p:cNvPr id="17" name="Picture 3">
            <a:extLst>
              <a:ext uri="{FF2B5EF4-FFF2-40B4-BE49-F238E27FC236}">
                <a16:creationId xmlns:a16="http://schemas.microsoft.com/office/drawing/2014/main" id="{1814E3C7-A7CF-4161-AAA3-BDD68B04BFEE}"/>
              </a:ext>
            </a:extLst>
          </p:cNvPr>
          <p:cNvPicPr>
            <a:picLocks noChangeAspect="1" noChangeArrowheads="1"/>
          </p:cNvPicPr>
          <p:nvPr/>
        </p:nvPicPr>
        <p:blipFill>
          <a:blip r:embed="rId15" cstate="print">
            <a:clrChange>
              <a:clrFrom>
                <a:srgbClr val="FFFFFF"/>
              </a:clrFrom>
              <a:clrTo>
                <a:srgbClr val="FFFFFF">
                  <a:alpha val="0"/>
                </a:srgbClr>
              </a:clrTo>
            </a:clrChange>
            <a:duotone>
              <a:srgbClr val="005EB8">
                <a:shade val="45000"/>
                <a:satMod val="135000"/>
              </a:srgbClr>
              <a:prstClr val="white"/>
            </a:duotone>
          </a:blip>
          <a:srcRect/>
          <a:stretch>
            <a:fillRect/>
          </a:stretch>
        </p:blipFill>
        <p:spPr bwMode="auto">
          <a:xfrm rot="1467169">
            <a:off x="5969400" y="3944702"/>
            <a:ext cx="825557" cy="898353"/>
          </a:xfrm>
          <a:prstGeom prst="rect">
            <a:avLst/>
          </a:prstGeom>
          <a:noFill/>
          <a:ln w="9525">
            <a:noFill/>
            <a:miter lim="800000"/>
            <a:headEnd/>
            <a:tailEnd/>
          </a:ln>
        </p:spPr>
      </p:pic>
      <p:graphicFrame>
        <p:nvGraphicFramePr>
          <p:cNvPr id="18" name="Diagram 17">
            <a:extLst>
              <a:ext uri="{FF2B5EF4-FFF2-40B4-BE49-F238E27FC236}">
                <a16:creationId xmlns:a16="http://schemas.microsoft.com/office/drawing/2014/main" id="{A7EAAB91-1494-4D34-ACFF-B16B9CD13AD2}"/>
              </a:ext>
            </a:extLst>
          </p:cNvPr>
          <p:cNvGraphicFramePr/>
          <p:nvPr>
            <p:extLst>
              <p:ext uri="{D42A27DB-BD31-4B8C-83A1-F6EECF244321}">
                <p14:modId xmlns:p14="http://schemas.microsoft.com/office/powerpoint/2010/main" val="3327101345"/>
              </p:ext>
            </p:extLst>
          </p:nvPr>
        </p:nvGraphicFramePr>
        <p:xfrm>
          <a:off x="6784011" y="4293094"/>
          <a:ext cx="1349828" cy="740230"/>
        </p:xfrm>
        <a:graphic>
          <a:graphicData uri="http://schemas.openxmlformats.org/drawingml/2006/diagram">
            <dgm:relIds xmlns:dgm="http://schemas.openxmlformats.org/drawingml/2006/diagram" xmlns:r="http://schemas.openxmlformats.org/officeDocument/2006/relationships" r:dm="rId16" r:lo="rId17" r:qs="rId18" r:cs="rId19"/>
          </a:graphicData>
        </a:graphic>
      </p:graphicFrame>
      <p:sp>
        <p:nvSpPr>
          <p:cNvPr id="19" name="Down Arrow 10">
            <a:extLst>
              <a:ext uri="{FF2B5EF4-FFF2-40B4-BE49-F238E27FC236}">
                <a16:creationId xmlns:a16="http://schemas.microsoft.com/office/drawing/2014/main" id="{914820CE-D75A-4E30-9751-E7C93ACF4C39}"/>
              </a:ext>
            </a:extLst>
          </p:cNvPr>
          <p:cNvSpPr/>
          <p:nvPr/>
        </p:nvSpPr>
        <p:spPr>
          <a:xfrm>
            <a:off x="665029" y="5106120"/>
            <a:ext cx="288032" cy="28803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7357003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131AE4F-828B-4720-A227-B22A3C5CE07B}"/>
              </a:ext>
            </a:extLst>
          </p:cNvPr>
          <p:cNvSpPr/>
          <p:nvPr/>
        </p:nvSpPr>
        <p:spPr>
          <a:xfrm>
            <a:off x="498096" y="1771572"/>
            <a:ext cx="8092874" cy="3817671"/>
          </a:xfrm>
          <a:prstGeom prst="rect">
            <a:avLst/>
          </a:prstGeom>
          <a:noFill/>
          <a:ln w="38100">
            <a:solidFill>
              <a:srgbClr val="005E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marR="0" lvl="0" indent="-457200" algn="l" defTabSz="914400" rtl="0" eaLnBrk="1" fontAlgn="auto" latinLnBrk="0" hangingPunct="1">
              <a:lnSpc>
                <a:spcPct val="100000"/>
              </a:lnSpc>
              <a:spcBef>
                <a:spcPts val="600"/>
              </a:spcBef>
              <a:spcAft>
                <a:spcPts val="0"/>
              </a:spcAft>
              <a:buClrTx/>
              <a:buSzTx/>
              <a:buFont typeface="Wingdings" panose="05000000000000000000" pitchFamily="2" charset="2"/>
              <a:buChar char="ü"/>
              <a:tabLst/>
              <a:defRPr/>
            </a:pPr>
            <a:r>
              <a:rPr kumimoji="0" lang="en-GB" sz="2800" b="1" i="0" u="none" strike="noStrike" kern="1200" cap="none" spc="0" normalizeH="0" baseline="0" noProof="0" dirty="0">
                <a:ln>
                  <a:noFill/>
                </a:ln>
                <a:solidFill>
                  <a:srgbClr val="005EB8"/>
                </a:solidFill>
                <a:effectLst/>
                <a:uLnTx/>
                <a:uFillTx/>
                <a:latin typeface="Arial" panose="020B0604020202020204" pitchFamily="34" charset="0"/>
                <a:ea typeface="+mn-ea"/>
                <a:cs typeface="Arial" panose="020B0604020202020204" pitchFamily="34" charset="0"/>
              </a:rPr>
              <a:t>S</a:t>
            </a:r>
            <a:r>
              <a:rPr kumimoji="0" lang="en-GB" sz="2000" b="1" i="0" u="none" strike="noStrike" kern="1200" cap="none" spc="0" normalizeH="0" baseline="0" noProof="0" dirty="0">
                <a:ln>
                  <a:noFill/>
                </a:ln>
                <a:solidFill>
                  <a:srgbClr val="005EB8"/>
                </a:solidFill>
                <a:effectLst/>
                <a:uLnTx/>
                <a:uFillTx/>
                <a:latin typeface="Arial" panose="020B0604020202020204" pitchFamily="34" charset="0"/>
                <a:ea typeface="+mn-ea"/>
                <a:cs typeface="Arial" panose="020B0604020202020204" pitchFamily="34" charset="0"/>
              </a:rPr>
              <a:t>pecific </a:t>
            </a:r>
            <a:r>
              <a:rPr kumimoji="0" lang="en-GB"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have you been specific about what you want to improve?</a:t>
            </a:r>
          </a:p>
          <a:p>
            <a:pPr marL="457200" marR="0" lvl="0" indent="-457200" algn="l" defTabSz="914400" rtl="0" eaLnBrk="1" fontAlgn="auto" latinLnBrk="0" hangingPunct="1">
              <a:lnSpc>
                <a:spcPct val="100000"/>
              </a:lnSpc>
              <a:spcBef>
                <a:spcPts val="600"/>
              </a:spcBef>
              <a:spcAft>
                <a:spcPts val="0"/>
              </a:spcAft>
              <a:buClrTx/>
              <a:buSzTx/>
              <a:buFont typeface="Wingdings" panose="05000000000000000000" pitchFamily="2" charset="2"/>
              <a:buChar char="ü"/>
              <a:tabLst/>
              <a:defRPr/>
            </a:pPr>
            <a:r>
              <a:rPr kumimoji="0" lang="en-GB" sz="2800" b="1" i="0" u="none" strike="noStrike" kern="1200" cap="none" spc="0" normalizeH="0" baseline="0" noProof="0" dirty="0">
                <a:ln>
                  <a:noFill/>
                </a:ln>
                <a:solidFill>
                  <a:srgbClr val="005EB8"/>
                </a:solidFill>
                <a:effectLst/>
                <a:uLnTx/>
                <a:uFillTx/>
                <a:latin typeface="Arial" panose="020B0604020202020204" pitchFamily="34" charset="0"/>
                <a:ea typeface="+mn-ea"/>
                <a:cs typeface="Arial" panose="020B0604020202020204" pitchFamily="34" charset="0"/>
              </a:rPr>
              <a:t>M</a:t>
            </a:r>
            <a:r>
              <a:rPr kumimoji="0" lang="en-GB" sz="2000" b="1" i="0" u="none" strike="noStrike" kern="1200" cap="none" spc="0" normalizeH="0" baseline="0" noProof="0" dirty="0">
                <a:ln>
                  <a:noFill/>
                </a:ln>
                <a:solidFill>
                  <a:srgbClr val="005EB8"/>
                </a:solidFill>
                <a:effectLst/>
                <a:uLnTx/>
                <a:uFillTx/>
                <a:latin typeface="Arial" panose="020B0604020202020204" pitchFamily="34" charset="0"/>
                <a:ea typeface="+mn-ea"/>
                <a:cs typeface="Arial" panose="020B0604020202020204" pitchFamily="34" charset="0"/>
              </a:rPr>
              <a:t>easureable</a:t>
            </a:r>
            <a:r>
              <a:rPr kumimoji="0" lang="en-GB" sz="2000" b="1" i="0" u="none" strike="noStrike" kern="1200" cap="none" spc="0" normalizeH="0" baseline="0" noProof="0" dirty="0">
                <a:ln>
                  <a:noFill/>
                </a:ln>
                <a:solidFill>
                  <a:srgbClr val="ED7D31">
                    <a:lumMod val="75000"/>
                  </a:srgbClr>
                </a:solidFill>
                <a:effectLst/>
                <a:uLnTx/>
                <a:uFillTx/>
                <a:latin typeface="Arial" panose="020B0604020202020204" pitchFamily="34" charset="0"/>
                <a:ea typeface="+mn-ea"/>
                <a:cs typeface="Arial" panose="020B0604020202020204" pitchFamily="34" charset="0"/>
              </a:rPr>
              <a:t> </a:t>
            </a:r>
            <a:r>
              <a:rPr kumimoji="0" lang="en-GB"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have you included a numerical target?</a:t>
            </a:r>
          </a:p>
          <a:p>
            <a:pPr marL="457200" marR="0" lvl="0" indent="-457200" algn="l" defTabSz="914400" rtl="0" eaLnBrk="1" fontAlgn="auto" latinLnBrk="0" hangingPunct="1">
              <a:lnSpc>
                <a:spcPct val="100000"/>
              </a:lnSpc>
              <a:spcBef>
                <a:spcPts val="600"/>
              </a:spcBef>
              <a:spcAft>
                <a:spcPts val="0"/>
              </a:spcAft>
              <a:buClrTx/>
              <a:buSzTx/>
              <a:buFont typeface="Wingdings" panose="05000000000000000000" pitchFamily="2" charset="2"/>
              <a:buChar char="ü"/>
              <a:tabLst/>
              <a:defRPr/>
            </a:pPr>
            <a:r>
              <a:rPr kumimoji="0" lang="en-GB" sz="2800" b="1" i="0" u="none" strike="noStrike" kern="1200" cap="none" spc="0" normalizeH="0" baseline="0" noProof="0" dirty="0">
                <a:ln>
                  <a:noFill/>
                </a:ln>
                <a:solidFill>
                  <a:srgbClr val="005EB8"/>
                </a:solidFill>
                <a:effectLst/>
                <a:uLnTx/>
                <a:uFillTx/>
                <a:latin typeface="Arial" panose="020B0604020202020204" pitchFamily="34" charset="0"/>
                <a:ea typeface="+mn-ea"/>
                <a:cs typeface="Arial" panose="020B0604020202020204" pitchFamily="34" charset="0"/>
              </a:rPr>
              <a:t>A</a:t>
            </a:r>
            <a:r>
              <a:rPr kumimoji="0" lang="en-GB" sz="2000" b="1" i="0" u="none" strike="noStrike" kern="1200" cap="none" spc="0" normalizeH="0" baseline="0" noProof="0" dirty="0">
                <a:ln>
                  <a:noFill/>
                </a:ln>
                <a:solidFill>
                  <a:srgbClr val="005EB8"/>
                </a:solidFill>
                <a:effectLst/>
                <a:uLnTx/>
                <a:uFillTx/>
                <a:latin typeface="Arial" panose="020B0604020202020204" pitchFamily="34" charset="0"/>
                <a:ea typeface="+mn-ea"/>
                <a:cs typeface="Arial" panose="020B0604020202020204" pitchFamily="34" charset="0"/>
              </a:rPr>
              <a:t>chievable</a:t>
            </a:r>
            <a:r>
              <a:rPr kumimoji="0" lang="en-GB" sz="2000" b="0" i="0" u="none" strike="noStrike" kern="1200" cap="none" spc="0" normalizeH="0" baseline="0" noProof="0" dirty="0">
                <a:ln>
                  <a:noFill/>
                </a:ln>
                <a:solidFill>
                  <a:srgbClr val="005EB8"/>
                </a:solidFill>
                <a:effectLst/>
                <a:uLnTx/>
                <a:uFillTx/>
                <a:latin typeface="Arial" panose="020B0604020202020204" pitchFamily="34" charset="0"/>
                <a:ea typeface="+mn-ea"/>
                <a:cs typeface="Arial" panose="020B0604020202020204" pitchFamily="34" charset="0"/>
              </a:rPr>
              <a:t> </a:t>
            </a:r>
            <a:r>
              <a:rPr kumimoji="0" lang="en-GB"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is it achievable?</a:t>
            </a:r>
          </a:p>
          <a:p>
            <a:pPr marL="457200" marR="0" lvl="0" indent="-457200" algn="l" defTabSz="914400" rtl="0" eaLnBrk="1" fontAlgn="auto" latinLnBrk="0" hangingPunct="1">
              <a:lnSpc>
                <a:spcPct val="100000"/>
              </a:lnSpc>
              <a:spcBef>
                <a:spcPts val="600"/>
              </a:spcBef>
              <a:spcAft>
                <a:spcPts val="0"/>
              </a:spcAft>
              <a:buClrTx/>
              <a:buSzTx/>
              <a:buFont typeface="Wingdings" panose="05000000000000000000" pitchFamily="2" charset="2"/>
              <a:buChar char="ü"/>
              <a:tabLst/>
              <a:defRPr/>
            </a:pPr>
            <a:r>
              <a:rPr kumimoji="0" lang="en-GB" sz="2800" b="1" i="0" u="none" strike="noStrike" kern="1200" cap="none" spc="0" normalizeH="0" baseline="0" noProof="0" dirty="0">
                <a:ln>
                  <a:noFill/>
                </a:ln>
                <a:solidFill>
                  <a:srgbClr val="005EB8"/>
                </a:solidFill>
                <a:effectLst/>
                <a:uLnTx/>
                <a:uFillTx/>
                <a:latin typeface="Arial" panose="020B0604020202020204" pitchFamily="34" charset="0"/>
                <a:ea typeface="+mn-ea"/>
                <a:cs typeface="Arial" panose="020B0604020202020204" pitchFamily="34" charset="0"/>
              </a:rPr>
              <a:t>R</a:t>
            </a:r>
            <a:r>
              <a:rPr kumimoji="0" lang="en-GB" sz="2000" b="1" i="0" u="none" strike="noStrike" kern="1200" cap="none" spc="0" normalizeH="0" baseline="0" noProof="0" dirty="0">
                <a:ln>
                  <a:noFill/>
                </a:ln>
                <a:solidFill>
                  <a:srgbClr val="005EB8"/>
                </a:solidFill>
                <a:effectLst/>
                <a:uLnTx/>
                <a:uFillTx/>
                <a:latin typeface="Arial" panose="020B0604020202020204" pitchFamily="34" charset="0"/>
                <a:ea typeface="+mn-ea"/>
                <a:cs typeface="Arial" panose="020B0604020202020204" pitchFamily="34" charset="0"/>
              </a:rPr>
              <a:t>elevant </a:t>
            </a:r>
            <a:r>
              <a:rPr kumimoji="0" lang="en-GB"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does it relate to patient outcomes? can you link it to the strategic aims of your organisation?</a:t>
            </a:r>
          </a:p>
          <a:p>
            <a:pPr marL="457200" marR="0" lvl="0" indent="-457200" algn="l" defTabSz="914400" rtl="0" eaLnBrk="1" fontAlgn="auto" latinLnBrk="0" hangingPunct="1">
              <a:lnSpc>
                <a:spcPct val="100000"/>
              </a:lnSpc>
              <a:spcBef>
                <a:spcPts val="600"/>
              </a:spcBef>
              <a:spcAft>
                <a:spcPts val="0"/>
              </a:spcAft>
              <a:buClrTx/>
              <a:buSzTx/>
              <a:buFont typeface="Wingdings" panose="05000000000000000000" pitchFamily="2" charset="2"/>
              <a:buChar char="ü"/>
              <a:tabLst/>
              <a:defRPr/>
            </a:pPr>
            <a:r>
              <a:rPr kumimoji="0" lang="en-GB" sz="2800" b="1" i="0" u="none" strike="noStrike" kern="1200" cap="none" spc="0" normalizeH="0" baseline="0" noProof="0" dirty="0">
                <a:ln>
                  <a:noFill/>
                </a:ln>
                <a:solidFill>
                  <a:srgbClr val="005EB8"/>
                </a:solidFill>
                <a:effectLst/>
                <a:uLnTx/>
                <a:uFillTx/>
                <a:latin typeface="Arial" panose="020B0604020202020204" pitchFamily="34" charset="0"/>
                <a:ea typeface="+mn-ea"/>
                <a:cs typeface="Arial" panose="020B0604020202020204" pitchFamily="34" charset="0"/>
              </a:rPr>
              <a:t>T</a:t>
            </a:r>
            <a:r>
              <a:rPr kumimoji="0" lang="en-GB" sz="2000" b="1" i="0" u="none" strike="noStrike" kern="1200" cap="none" spc="0" normalizeH="0" baseline="0" noProof="0" dirty="0">
                <a:ln>
                  <a:noFill/>
                </a:ln>
                <a:solidFill>
                  <a:srgbClr val="005EB8"/>
                </a:solidFill>
                <a:effectLst/>
                <a:uLnTx/>
                <a:uFillTx/>
                <a:latin typeface="Arial" panose="020B0604020202020204" pitchFamily="34" charset="0"/>
                <a:ea typeface="+mn-ea"/>
                <a:cs typeface="Arial" panose="020B0604020202020204" pitchFamily="34" charset="0"/>
              </a:rPr>
              <a:t>ime-Bound</a:t>
            </a:r>
            <a:r>
              <a:rPr kumimoji="0" lang="en-GB" sz="2000" b="1" i="0" u="none" strike="noStrike" kern="1200" cap="none" spc="0" normalizeH="0" baseline="0" noProof="0" dirty="0">
                <a:ln>
                  <a:noFill/>
                </a:ln>
                <a:solidFill>
                  <a:srgbClr val="ED7D31">
                    <a:lumMod val="75000"/>
                  </a:srgbClr>
                </a:solidFill>
                <a:effectLst/>
                <a:uLnTx/>
                <a:uFillTx/>
                <a:latin typeface="Arial" panose="020B0604020202020204" pitchFamily="34" charset="0"/>
                <a:ea typeface="+mn-ea"/>
                <a:cs typeface="Arial" panose="020B0604020202020204" pitchFamily="34" charset="0"/>
              </a:rPr>
              <a:t> </a:t>
            </a:r>
            <a:r>
              <a:rPr kumimoji="0" lang="en-GB"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have you included a timeframe for the project?</a:t>
            </a:r>
          </a:p>
        </p:txBody>
      </p:sp>
      <p:pic>
        <p:nvPicPr>
          <p:cNvPr id="7" name="Picture 6">
            <a:extLst>
              <a:ext uri="{FF2B5EF4-FFF2-40B4-BE49-F238E27FC236}">
                <a16:creationId xmlns:a16="http://schemas.microsoft.com/office/drawing/2014/main" id="{4CDC8F06-1A25-4E86-9EF3-C432C4419477}"/>
              </a:ext>
            </a:extLst>
          </p:cNvPr>
          <p:cNvPicPr>
            <a:picLocks noChangeAspect="1"/>
          </p:cNvPicPr>
          <p:nvPr/>
        </p:nvPicPr>
        <p:blipFill>
          <a:blip r:embed="rId2"/>
          <a:stretch>
            <a:fillRect/>
          </a:stretch>
        </p:blipFill>
        <p:spPr>
          <a:xfrm>
            <a:off x="5436096" y="873394"/>
            <a:ext cx="2801068" cy="1400534"/>
          </a:xfrm>
          <a:prstGeom prst="rect">
            <a:avLst/>
          </a:prstGeom>
        </p:spPr>
      </p:pic>
      <p:sp>
        <p:nvSpPr>
          <p:cNvPr id="4" name="Slide Number Placeholder 3">
            <a:extLst>
              <a:ext uri="{FF2B5EF4-FFF2-40B4-BE49-F238E27FC236}">
                <a16:creationId xmlns:a16="http://schemas.microsoft.com/office/drawing/2014/main" id="{7273B545-F01D-45BE-8685-A5547836A46C}"/>
              </a:ext>
            </a:extLst>
          </p:cNvPr>
          <p:cNvSpPr>
            <a:spLocks noGrp="1"/>
          </p:cNvSpPr>
          <p:nvPr>
            <p:ph type="sldNum" sz="quarter" idx="10"/>
          </p:nvPr>
        </p:nvSpPr>
        <p:spPr/>
        <p:txBody>
          <a:bodyPr/>
          <a:lstStyle/>
          <a:p>
            <a:fld id="{33CD8F25-6884-ED49-801E-7634C0F1EA11}" type="slidenum">
              <a:rPr lang="en-US" smtClean="0"/>
              <a:pPr/>
              <a:t>8</a:t>
            </a:fld>
            <a:endParaRPr lang="en-US" dirty="0"/>
          </a:p>
        </p:txBody>
      </p:sp>
      <p:sp>
        <p:nvSpPr>
          <p:cNvPr id="6" name="Title 1">
            <a:extLst>
              <a:ext uri="{FF2B5EF4-FFF2-40B4-BE49-F238E27FC236}">
                <a16:creationId xmlns:a16="http://schemas.microsoft.com/office/drawing/2014/main" id="{AF020E97-2F04-4F84-95E9-99A09DBE0C77}"/>
              </a:ext>
            </a:extLst>
          </p:cNvPr>
          <p:cNvSpPr txBox="1">
            <a:spLocks/>
          </p:cNvSpPr>
          <p:nvPr/>
        </p:nvSpPr>
        <p:spPr>
          <a:xfrm>
            <a:off x="514095" y="243171"/>
            <a:ext cx="8285511" cy="114300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rgbClr val="0070C0"/>
                </a:solidFill>
                <a:latin typeface="Arial" panose="020B0604020202020204" pitchFamily="34" charset="0"/>
                <a:ea typeface="+mj-ea"/>
                <a:cs typeface="Arial" panose="020B0604020202020204" pitchFamily="34" charset="0"/>
              </a:defRPr>
            </a:lvl1pPr>
          </a:lstStyle>
          <a:p>
            <a:r>
              <a:rPr lang="en-GB" sz="3200" dirty="0">
                <a:solidFill>
                  <a:srgbClr val="005EB8"/>
                </a:solidFill>
              </a:rPr>
              <a:t>What are we trying to accomplish? </a:t>
            </a:r>
            <a:br>
              <a:rPr lang="en-GB" sz="3200" dirty="0">
                <a:solidFill>
                  <a:srgbClr val="005EB8"/>
                </a:solidFill>
              </a:rPr>
            </a:br>
            <a:r>
              <a:rPr lang="en-GB" dirty="0">
                <a:solidFill>
                  <a:srgbClr val="005EB8"/>
                </a:solidFill>
              </a:rPr>
              <a:t>CHECK – is your aim SMART?</a:t>
            </a:r>
          </a:p>
        </p:txBody>
      </p:sp>
    </p:spTree>
    <p:extLst>
      <p:ext uri="{BB962C8B-B14F-4D97-AF65-F5344CB8AC3E}">
        <p14:creationId xmlns:p14="http://schemas.microsoft.com/office/powerpoint/2010/main" val="1360190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OneGlos</Template>
  <TotalTime>1291</TotalTime>
  <Words>1268</Words>
  <Application>Microsoft Office PowerPoint</Application>
  <PresentationFormat>On-screen Show (4:3)</PresentationFormat>
  <Paragraphs>175</Paragraphs>
  <Slides>15</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Wingdings</vt:lpstr>
      <vt:lpstr>1_Office Theme</vt:lpstr>
      <vt:lpstr>PCN QI Projects Guidance</vt:lpstr>
      <vt:lpstr>Data Availability</vt:lpstr>
      <vt:lpstr>PowerPoint Presentation</vt:lpstr>
      <vt:lpstr>The NHS Data Model and Dictionary </vt:lpstr>
      <vt:lpstr>National Data Sets</vt:lpstr>
      <vt:lpstr>Local Data Sets</vt:lpstr>
      <vt:lpstr>Measurement for Improvement Approach</vt:lpstr>
      <vt:lpstr>PowerPoint Presentation</vt:lpstr>
      <vt:lpstr>PowerPoint Presentation</vt:lpstr>
      <vt:lpstr>PowerPoint Presentation</vt:lpstr>
      <vt:lpstr>PowerPoint Presentation</vt:lpstr>
      <vt:lpstr>PowerPoint Presentation</vt:lpstr>
      <vt:lpstr>Key considerations</vt:lpstr>
      <vt:lpstr>Quality Improvement contacts</vt:lpstr>
      <vt:lpstr>Request Form</vt:lpstr>
    </vt:vector>
  </TitlesOfParts>
  <Company>Gloucestershire NHS Trusts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Jiaming Green</dc:creator>
  <cp:lastModifiedBy>REDFEARN, Katrice (NHS GLOUCESTERSHIRE ICB - 11M)</cp:lastModifiedBy>
  <cp:revision>138</cp:revision>
  <cp:lastPrinted>2018-10-18T14:27:17Z</cp:lastPrinted>
  <dcterms:created xsi:type="dcterms:W3CDTF">2021-07-23T13:49:38Z</dcterms:created>
  <dcterms:modified xsi:type="dcterms:W3CDTF">2022-08-16T13:04:59Z</dcterms:modified>
</cp:coreProperties>
</file>