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4"/>
  </p:notesMasterIdLst>
  <p:sldIdLst>
    <p:sldId id="450" r:id="rId2"/>
    <p:sldId id="44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wie Gerry" initials="HG" lastIdx="1" clrIdx="0">
    <p:extLst>
      <p:ext uri="{19B8F6BF-5375-455C-9EA6-DF929625EA0E}">
        <p15:presenceInfo xmlns:p15="http://schemas.microsoft.com/office/powerpoint/2012/main" userId="Howie Ger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53" autoAdjust="0"/>
    <p:restoredTop sz="94660"/>
  </p:normalViewPr>
  <p:slideViewPr>
    <p:cSldViewPr snapToGrid="0">
      <p:cViewPr varScale="1">
        <p:scale>
          <a:sx n="72" d="100"/>
          <a:sy n="72" d="100"/>
        </p:scale>
        <p:origin x="4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E38002-FB71-4F5D-9182-63C91C7138A5}" type="datetimeFigureOut">
              <a:rPr lang="en-GB" smtClean="0"/>
              <a:t>13/10/2023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5DE190-D876-4401-9FC9-32BA333B362E}" type="slidenum">
              <a:rPr lang="en-GB" smtClean="0"/>
              <a:t>‹#›</a:t>
            </a:fld>
            <a:endParaRPr lang="en-GB"/>
          </a:p>
        </p:txBody>
      </p:sp>
    </p:spTree>
    <p:extLst>
      <p:ext uri="{BB962C8B-B14F-4D97-AF65-F5344CB8AC3E}">
        <p14:creationId xmlns:p14="http://schemas.microsoft.com/office/powerpoint/2010/main" val="2125025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CE3B9FF7-EE50-44BC-B6D6-0BFACEC6C5EA}" type="datetime1">
              <a:rPr lang="en-GB">
                <a:solidFill>
                  <a:prstClr val="black"/>
                </a:solidFill>
              </a:rPr>
              <a:pPr/>
              <a:t>13/10/2023</a:t>
            </a:fld>
            <a:endParaRPr lang="en-GB"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697370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9A026AF1-5F6B-486B-81F6-E5A7E49891B1}" type="datetime1">
              <a:rPr lang="en-GB">
                <a:solidFill>
                  <a:prstClr val="black"/>
                </a:solidFill>
              </a:rPr>
              <a:pPr/>
              <a:t>13/10/2023</a:t>
            </a:fld>
            <a:endParaRPr lang="en-GB"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093616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0134A2F-FBBC-402F-91C4-5E37563B41EB}" type="datetime1">
              <a:rPr lang="en-GB">
                <a:solidFill>
                  <a:prstClr val="black"/>
                </a:solidFill>
              </a:rPr>
              <a:pPr/>
              <a:t>13/10/2023</a:t>
            </a:fld>
            <a:endParaRPr lang="en-GB"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2593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3392" y="-719"/>
            <a:ext cx="10349408" cy="1143000"/>
          </a:xfrm>
        </p:spPr>
        <p:txBody>
          <a:bodyPr>
            <a:normAutofit/>
          </a:bodyPr>
          <a:lstStyle>
            <a:lvl1pPr algn="l">
              <a:defRPr sz="2800" b="1"/>
            </a:lvl1pPr>
          </a:lstStyle>
          <a:p>
            <a:r>
              <a:rPr lang="en-US"/>
              <a:t>Click to edit Master title style</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B30F8BD6-D4E0-4F3A-8731-27E61788D191}" type="datetime1">
              <a:rPr lang="en-GB">
                <a:solidFill>
                  <a:prstClr val="black"/>
                </a:solidFill>
              </a:rPr>
              <a:pPr/>
              <a:t>13/10/2023</a:t>
            </a:fld>
            <a:endParaRPr lang="en-GB"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621949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3B7D10F9-8C1B-4D7C-A37F-4F47FE28C16E}" type="datetime1">
              <a:rPr lang="en-GB">
                <a:solidFill>
                  <a:prstClr val="black"/>
                </a:solidFill>
              </a:rPr>
              <a:pPr/>
              <a:t>13/10/2023</a:t>
            </a:fld>
            <a:endParaRPr lang="en-GB"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629010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8B3A6419-F3EB-4D5D-9B0A-65C21F3D00B9}" type="datetime1">
              <a:rPr lang="en-GB">
                <a:solidFill>
                  <a:prstClr val="black"/>
                </a:solidFill>
              </a:rPr>
              <a:pPr/>
              <a:t>13/10/2023</a:t>
            </a:fld>
            <a:endParaRPr lang="en-GB"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7" name="Slide Number Placeholder 6"/>
          <p:cNvSpPr>
            <a:spLocks noGrp="1"/>
          </p:cNvSpPr>
          <p:nvPr>
            <p:ph type="sldNum" sz="quarter" idx="12"/>
          </p:nvPr>
        </p:nvSpPr>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833238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F6AECBD9-5CB5-4DD9-A025-698584999CF0}" type="datetime1">
              <a:rPr lang="en-GB">
                <a:solidFill>
                  <a:prstClr val="black"/>
                </a:solidFill>
              </a:rPr>
              <a:pPr/>
              <a:t>13/10/2023</a:t>
            </a:fld>
            <a:endParaRPr lang="en-GB" dirty="0">
              <a:solidFill>
                <a:prstClr val="black"/>
              </a:solidFill>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9" name="Slide Number Placeholder 8"/>
          <p:cNvSpPr>
            <a:spLocks noGrp="1"/>
          </p:cNvSpPr>
          <p:nvPr>
            <p:ph type="sldNum" sz="quarter" idx="12"/>
          </p:nvPr>
        </p:nvSpPr>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4068645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159885FC-7A6F-4BE7-8006-EDAF87B9C587}" type="datetime1">
              <a:rPr lang="en-GB">
                <a:solidFill>
                  <a:prstClr val="black"/>
                </a:solidFill>
              </a:rPr>
              <a:pPr/>
              <a:t>13/10/2023</a:t>
            </a:fld>
            <a:endParaRPr lang="en-GB" dirty="0">
              <a:solidFill>
                <a:prstClr val="black"/>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5" name="Slide Number Placeholder 4"/>
          <p:cNvSpPr>
            <a:spLocks noGrp="1"/>
          </p:cNvSpPr>
          <p:nvPr>
            <p:ph type="sldNum" sz="quarter" idx="12"/>
          </p:nvPr>
        </p:nvSpPr>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843527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BE56A5AB-60AC-4F77-B2F9-AE4F4C38E8DA}" type="datetime1">
              <a:rPr lang="en-GB">
                <a:solidFill>
                  <a:prstClr val="black"/>
                </a:solidFill>
              </a:rPr>
              <a:pPr/>
              <a:t>13/10/2023</a:t>
            </a:fld>
            <a:endParaRPr lang="en-GB" dirty="0">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4" name="Slide Number Placeholder 3"/>
          <p:cNvSpPr>
            <a:spLocks noGrp="1"/>
          </p:cNvSpPr>
          <p:nvPr>
            <p:ph type="sldNum" sz="quarter" idx="12"/>
          </p:nvPr>
        </p:nvSpPr>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771047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8165AC1-744E-4086-96CB-ED96225517F4}" type="datetime1">
              <a:rPr lang="en-GB">
                <a:solidFill>
                  <a:prstClr val="black"/>
                </a:solidFill>
              </a:rPr>
              <a:pPr/>
              <a:t>13/10/2023</a:t>
            </a:fld>
            <a:endParaRPr lang="en-GB"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7" name="Slide Number Placeholder 6"/>
          <p:cNvSpPr>
            <a:spLocks noGrp="1"/>
          </p:cNvSpPr>
          <p:nvPr>
            <p:ph type="sldNum" sz="quarter" idx="12"/>
          </p:nvPr>
        </p:nvSpPr>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0593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39D2467-D7EA-465E-8FBE-2A0727F5D00F}" type="datetime1">
              <a:rPr lang="en-GB">
                <a:solidFill>
                  <a:prstClr val="black"/>
                </a:solidFill>
              </a:rPr>
              <a:pPr/>
              <a:t>13/10/2023</a:t>
            </a:fld>
            <a:endParaRPr lang="en-GB"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7" name="Slide Number Placeholder 6"/>
          <p:cNvSpPr>
            <a:spLocks noGrp="1"/>
          </p:cNvSpPr>
          <p:nvPr>
            <p:ph type="sldNum" sz="quarter" idx="12"/>
          </p:nvPr>
        </p:nvSpPr>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776022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43339" y="6309321"/>
            <a:ext cx="540544" cy="365125"/>
          </a:xfrm>
          <a:prstGeom prst="rect">
            <a:avLst/>
          </a:prstGeom>
        </p:spPr>
        <p:txBody>
          <a:bodyPr vert="horz" lIns="91440" tIns="45720" rIns="91440" bIns="45720" rtlCol="0" anchor="ctr"/>
          <a:lstStyle>
            <a:lvl1pPr algn="r">
              <a:defRPr sz="1200">
                <a:solidFill>
                  <a:schemeClr val="tx1"/>
                </a:solidFill>
              </a:defRPr>
            </a:lvl1p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1096863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hdr="0" ftr="0" dt="0"/>
  <p:txStyles>
    <p:titleStyle>
      <a:lvl1pPr algn="ctr" defTabSz="914400" rtl="0" eaLnBrk="1" latinLnBrk="0" hangingPunct="1">
        <a:spcBef>
          <a:spcPct val="0"/>
        </a:spcBef>
        <a:buNone/>
        <a:defRPr sz="4400" kern="1200">
          <a:solidFill>
            <a:srgbClr val="0070C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47BBE-5229-49D1-A1AF-5893DD8CAF8C}"/>
              </a:ext>
            </a:extLst>
          </p:cNvPr>
          <p:cNvSpPr>
            <a:spLocks noGrp="1"/>
          </p:cNvSpPr>
          <p:nvPr>
            <p:ph type="title"/>
          </p:nvPr>
        </p:nvSpPr>
        <p:spPr>
          <a:xfrm>
            <a:off x="623392" y="1007390"/>
            <a:ext cx="10349408" cy="906651"/>
          </a:xfrm>
        </p:spPr>
        <p:txBody>
          <a:bodyPr>
            <a:normAutofit/>
          </a:bodyPr>
          <a:lstStyle/>
          <a:p>
            <a:pPr algn="ctr"/>
            <a:r>
              <a:rPr lang="en-GB" dirty="0">
                <a:cs typeface="Arial" panose="020B0604020202020204" pitchFamily="34" charset="0"/>
              </a:rPr>
              <a:t>Gloucestershire system architecture for AHP Council / Faculty</a:t>
            </a:r>
            <a:endParaRPr lang="en-GB" dirty="0"/>
          </a:p>
        </p:txBody>
      </p:sp>
      <p:sp>
        <p:nvSpPr>
          <p:cNvPr id="3" name="Content Placeholder 2">
            <a:extLst>
              <a:ext uri="{FF2B5EF4-FFF2-40B4-BE49-F238E27FC236}">
                <a16:creationId xmlns:a16="http://schemas.microsoft.com/office/drawing/2014/main" id="{68FE971E-53EC-4465-AEC2-3E44B5E70233}"/>
              </a:ext>
            </a:extLst>
          </p:cNvPr>
          <p:cNvSpPr>
            <a:spLocks noGrp="1"/>
          </p:cNvSpPr>
          <p:nvPr>
            <p:ph idx="1"/>
          </p:nvPr>
        </p:nvSpPr>
        <p:spPr>
          <a:xfrm>
            <a:off x="609600" y="2022529"/>
            <a:ext cx="10972800" cy="4103635"/>
          </a:xfrm>
        </p:spPr>
        <p:txBody>
          <a:bodyPr>
            <a:normAutofit/>
          </a:bodyPr>
          <a:lstStyle/>
          <a:p>
            <a:pPr marL="0" indent="0" algn="ctr">
              <a:buNone/>
            </a:pPr>
            <a:r>
              <a:rPr lang="en-GB" sz="2800" dirty="0"/>
              <a:t>Reporting mechanism</a:t>
            </a:r>
          </a:p>
        </p:txBody>
      </p:sp>
      <p:sp>
        <p:nvSpPr>
          <p:cNvPr id="4" name="Slide Number Placeholder 3">
            <a:extLst>
              <a:ext uri="{FF2B5EF4-FFF2-40B4-BE49-F238E27FC236}">
                <a16:creationId xmlns:a16="http://schemas.microsoft.com/office/drawing/2014/main" id="{8EBBC46B-83F4-430E-BFF4-42F82A529E4F}"/>
              </a:ext>
            </a:extLst>
          </p:cNvPr>
          <p:cNvSpPr>
            <a:spLocks noGrp="1"/>
          </p:cNvSpPr>
          <p:nvPr>
            <p:ph type="sldNum" sz="quarter" idx="12"/>
          </p:nvPr>
        </p:nvSpPr>
        <p:spPr/>
        <p:txBody>
          <a:bodyPr/>
          <a:lstStyle/>
          <a:p>
            <a:fld id="{84D9421E-016C-4FAB-8245-AB26AE1DD971}" type="slidenum">
              <a:rPr lang="en-GB" smtClean="0">
                <a:solidFill>
                  <a:prstClr val="black"/>
                </a:solidFill>
              </a:rPr>
              <a:pPr/>
              <a:t>1</a:t>
            </a:fld>
            <a:endParaRPr lang="en-GB" dirty="0">
              <a:solidFill>
                <a:prstClr val="black"/>
              </a:solidFill>
            </a:endParaRPr>
          </a:p>
        </p:txBody>
      </p:sp>
      <p:sp>
        <p:nvSpPr>
          <p:cNvPr id="5" name="Rectangle 4">
            <a:extLst>
              <a:ext uri="{FF2B5EF4-FFF2-40B4-BE49-F238E27FC236}">
                <a16:creationId xmlns:a16="http://schemas.microsoft.com/office/drawing/2014/main" id="{0424732A-DE4C-4A82-A48B-AFD19CB1A6AA}"/>
              </a:ext>
            </a:extLst>
          </p:cNvPr>
          <p:cNvSpPr/>
          <p:nvPr/>
        </p:nvSpPr>
        <p:spPr>
          <a:xfrm>
            <a:off x="1092632" y="3719592"/>
            <a:ext cx="3014420" cy="910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Clinical and Care Professional Council</a:t>
            </a:r>
          </a:p>
        </p:txBody>
      </p:sp>
      <p:sp>
        <p:nvSpPr>
          <p:cNvPr id="6" name="Rectangle 5">
            <a:extLst>
              <a:ext uri="{FF2B5EF4-FFF2-40B4-BE49-F238E27FC236}">
                <a16:creationId xmlns:a16="http://schemas.microsoft.com/office/drawing/2014/main" id="{8B6A8E39-3130-467E-861B-B32C9CF82E4D}"/>
              </a:ext>
            </a:extLst>
          </p:cNvPr>
          <p:cNvSpPr/>
          <p:nvPr/>
        </p:nvSpPr>
        <p:spPr>
          <a:xfrm>
            <a:off x="2967925" y="2735451"/>
            <a:ext cx="5858360" cy="643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ICB Executive</a:t>
            </a:r>
          </a:p>
        </p:txBody>
      </p:sp>
      <p:sp>
        <p:nvSpPr>
          <p:cNvPr id="7" name="Rectangle 6">
            <a:extLst>
              <a:ext uri="{FF2B5EF4-FFF2-40B4-BE49-F238E27FC236}">
                <a16:creationId xmlns:a16="http://schemas.microsoft.com/office/drawing/2014/main" id="{D18AA94E-CD26-4AE3-9EED-C33390D05946}"/>
              </a:ext>
            </a:extLst>
          </p:cNvPr>
          <p:cNvSpPr/>
          <p:nvPr/>
        </p:nvSpPr>
        <p:spPr>
          <a:xfrm>
            <a:off x="8389753" y="4905213"/>
            <a:ext cx="1296693" cy="945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AHP Faculty</a:t>
            </a:r>
          </a:p>
        </p:txBody>
      </p:sp>
      <p:sp>
        <p:nvSpPr>
          <p:cNvPr id="8" name="Rectangle 7">
            <a:extLst>
              <a:ext uri="{FF2B5EF4-FFF2-40B4-BE49-F238E27FC236}">
                <a16:creationId xmlns:a16="http://schemas.microsoft.com/office/drawing/2014/main" id="{465FFC50-C956-4597-9E23-BDF1220C673B}"/>
              </a:ext>
            </a:extLst>
          </p:cNvPr>
          <p:cNvSpPr/>
          <p:nvPr/>
        </p:nvSpPr>
        <p:spPr>
          <a:xfrm>
            <a:off x="2424517" y="4905214"/>
            <a:ext cx="1047102" cy="945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AHP Council</a:t>
            </a:r>
          </a:p>
        </p:txBody>
      </p:sp>
      <p:sp>
        <p:nvSpPr>
          <p:cNvPr id="9" name="Rectangle 8">
            <a:extLst>
              <a:ext uri="{FF2B5EF4-FFF2-40B4-BE49-F238E27FC236}">
                <a16:creationId xmlns:a16="http://schemas.microsoft.com/office/drawing/2014/main" id="{A1927481-9D81-4757-80A0-D5B3C02870F5}"/>
              </a:ext>
            </a:extLst>
          </p:cNvPr>
          <p:cNvSpPr/>
          <p:nvPr/>
        </p:nvSpPr>
        <p:spPr>
          <a:xfrm>
            <a:off x="8198606" y="3719593"/>
            <a:ext cx="2440980" cy="914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People (Workforce) Board </a:t>
            </a:r>
          </a:p>
        </p:txBody>
      </p:sp>
      <p:sp>
        <p:nvSpPr>
          <p:cNvPr id="14" name="Rectangle 13">
            <a:extLst>
              <a:ext uri="{FF2B5EF4-FFF2-40B4-BE49-F238E27FC236}">
                <a16:creationId xmlns:a16="http://schemas.microsoft.com/office/drawing/2014/main" id="{3873498C-4FFA-4B93-96B2-85796DF01039}"/>
              </a:ext>
            </a:extLst>
          </p:cNvPr>
          <p:cNvSpPr/>
          <p:nvPr/>
        </p:nvSpPr>
        <p:spPr>
          <a:xfrm>
            <a:off x="5013702" y="3719593"/>
            <a:ext cx="2154264" cy="914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System Quality Committee</a:t>
            </a:r>
          </a:p>
        </p:txBody>
      </p:sp>
      <p:cxnSp>
        <p:nvCxnSpPr>
          <p:cNvPr id="16" name="Straight Arrow Connector 15">
            <a:extLst>
              <a:ext uri="{FF2B5EF4-FFF2-40B4-BE49-F238E27FC236}">
                <a16:creationId xmlns:a16="http://schemas.microsoft.com/office/drawing/2014/main" id="{C0B98082-77E3-468C-AAA1-A239F4F998FF}"/>
              </a:ext>
            </a:extLst>
          </p:cNvPr>
          <p:cNvCxnSpPr>
            <a:cxnSpLocks/>
          </p:cNvCxnSpPr>
          <p:nvPr/>
        </p:nvCxnSpPr>
        <p:spPr>
          <a:xfrm>
            <a:off x="9408765" y="4629659"/>
            <a:ext cx="0" cy="275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C175130-AA7E-4AA6-AB6D-EAAA21B1307E}"/>
              </a:ext>
            </a:extLst>
          </p:cNvPr>
          <p:cNvCxnSpPr>
            <a:cxnSpLocks/>
          </p:cNvCxnSpPr>
          <p:nvPr/>
        </p:nvCxnSpPr>
        <p:spPr>
          <a:xfrm flipV="1">
            <a:off x="9402958" y="4631363"/>
            <a:ext cx="1289" cy="275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CBACBFB-4348-411B-B2B0-FD2433E2DEB6}"/>
              </a:ext>
            </a:extLst>
          </p:cNvPr>
          <p:cNvCxnSpPr>
            <a:cxnSpLocks/>
          </p:cNvCxnSpPr>
          <p:nvPr/>
        </p:nvCxnSpPr>
        <p:spPr>
          <a:xfrm flipH="1" flipV="1">
            <a:off x="8562814" y="3355384"/>
            <a:ext cx="364210" cy="3409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A9FE39A-9C75-401B-9545-BCDC25F1E04E}"/>
              </a:ext>
            </a:extLst>
          </p:cNvPr>
          <p:cNvCxnSpPr>
            <a:cxnSpLocks/>
            <a:stCxn id="7" idx="1"/>
            <a:endCxn id="8" idx="3"/>
          </p:cNvCxnSpPr>
          <p:nvPr/>
        </p:nvCxnSpPr>
        <p:spPr>
          <a:xfrm flipH="1">
            <a:off x="3471619" y="5377911"/>
            <a:ext cx="491813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5AA5A92C-8875-4E2C-B393-FB8E978060AF}"/>
              </a:ext>
            </a:extLst>
          </p:cNvPr>
          <p:cNvCxnSpPr>
            <a:cxnSpLocks/>
          </p:cNvCxnSpPr>
          <p:nvPr/>
        </p:nvCxnSpPr>
        <p:spPr>
          <a:xfrm>
            <a:off x="8632556" y="3429000"/>
            <a:ext cx="294468" cy="2673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A2F0B07F-135D-4AE3-B89E-B14A11F881EA}"/>
              </a:ext>
            </a:extLst>
          </p:cNvPr>
          <p:cNvCxnSpPr>
            <a:cxnSpLocks/>
            <a:endCxn id="8" idx="0"/>
          </p:cNvCxnSpPr>
          <p:nvPr/>
        </p:nvCxnSpPr>
        <p:spPr>
          <a:xfrm flipH="1">
            <a:off x="2948068" y="4641742"/>
            <a:ext cx="4359" cy="263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7F611E70-F469-4094-9682-EF11A2756A41}"/>
              </a:ext>
            </a:extLst>
          </p:cNvPr>
          <p:cNvCxnSpPr>
            <a:cxnSpLocks/>
          </p:cNvCxnSpPr>
          <p:nvPr/>
        </p:nvCxnSpPr>
        <p:spPr>
          <a:xfrm flipV="1">
            <a:off x="2952427" y="4641742"/>
            <a:ext cx="4518" cy="3874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A8211082-3A08-43A8-A43B-B3F6131CA755}"/>
              </a:ext>
            </a:extLst>
          </p:cNvPr>
          <p:cNvCxnSpPr>
            <a:cxnSpLocks/>
          </p:cNvCxnSpPr>
          <p:nvPr/>
        </p:nvCxnSpPr>
        <p:spPr>
          <a:xfrm flipH="1">
            <a:off x="2859437" y="3378631"/>
            <a:ext cx="402956" cy="340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012395A7-8D35-40A3-89DF-F5610E55565E}"/>
              </a:ext>
            </a:extLst>
          </p:cNvPr>
          <p:cNvCxnSpPr>
            <a:cxnSpLocks/>
          </p:cNvCxnSpPr>
          <p:nvPr/>
        </p:nvCxnSpPr>
        <p:spPr>
          <a:xfrm flipV="1">
            <a:off x="2890434" y="3378632"/>
            <a:ext cx="371959" cy="3177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EB8E71AB-C759-4AE2-AAD7-1F1E94A52C1E}"/>
              </a:ext>
            </a:extLst>
          </p:cNvPr>
          <p:cNvCxnSpPr>
            <a:cxnSpLocks/>
          </p:cNvCxnSpPr>
          <p:nvPr/>
        </p:nvCxnSpPr>
        <p:spPr>
          <a:xfrm>
            <a:off x="6085019" y="3378631"/>
            <a:ext cx="0" cy="340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BAC80DEA-FB4D-47CE-A94C-F018C1653957}"/>
              </a:ext>
            </a:extLst>
          </p:cNvPr>
          <p:cNvCxnSpPr>
            <a:cxnSpLocks/>
          </p:cNvCxnSpPr>
          <p:nvPr/>
        </p:nvCxnSpPr>
        <p:spPr>
          <a:xfrm flipH="1" flipV="1">
            <a:off x="6077915" y="3355384"/>
            <a:ext cx="14208" cy="3409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25EDE785-F3E7-4121-984F-BBD21773B519}"/>
              </a:ext>
            </a:extLst>
          </p:cNvPr>
          <p:cNvSpPr/>
          <p:nvPr/>
        </p:nvSpPr>
        <p:spPr>
          <a:xfrm>
            <a:off x="437830" y="4905213"/>
            <a:ext cx="1441664" cy="910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National and regional NHSE/I</a:t>
            </a:r>
          </a:p>
        </p:txBody>
      </p:sp>
      <p:cxnSp>
        <p:nvCxnSpPr>
          <p:cNvPr id="77" name="Straight Arrow Connector 76">
            <a:extLst>
              <a:ext uri="{FF2B5EF4-FFF2-40B4-BE49-F238E27FC236}">
                <a16:creationId xmlns:a16="http://schemas.microsoft.com/office/drawing/2014/main" id="{A967C904-4577-46D8-B494-129FF8E69A14}"/>
              </a:ext>
            </a:extLst>
          </p:cNvPr>
          <p:cNvCxnSpPr>
            <a:cxnSpLocks/>
            <a:endCxn id="8" idx="1"/>
          </p:cNvCxnSpPr>
          <p:nvPr/>
        </p:nvCxnSpPr>
        <p:spPr>
          <a:xfrm flipV="1">
            <a:off x="1367082" y="5377912"/>
            <a:ext cx="1057435" cy="23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290D3E9C-8A57-46A0-97A8-186C203F7944}"/>
              </a:ext>
            </a:extLst>
          </p:cNvPr>
          <p:cNvCxnSpPr>
            <a:cxnSpLocks/>
            <a:stCxn id="8" idx="1"/>
            <a:endCxn id="75" idx="3"/>
          </p:cNvCxnSpPr>
          <p:nvPr/>
        </p:nvCxnSpPr>
        <p:spPr>
          <a:xfrm flipH="1" flipV="1">
            <a:off x="1879494" y="5360247"/>
            <a:ext cx="545023" cy="17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Rectangle 89">
            <a:extLst>
              <a:ext uri="{FF2B5EF4-FFF2-40B4-BE49-F238E27FC236}">
                <a16:creationId xmlns:a16="http://schemas.microsoft.com/office/drawing/2014/main" id="{AC8352E0-A7F5-4DAA-997D-03D488FCE94D}"/>
              </a:ext>
            </a:extLst>
          </p:cNvPr>
          <p:cNvSpPr/>
          <p:nvPr/>
        </p:nvSpPr>
        <p:spPr>
          <a:xfrm>
            <a:off x="10303302" y="4900879"/>
            <a:ext cx="1418584" cy="945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National and regional WT&amp;E</a:t>
            </a:r>
          </a:p>
        </p:txBody>
      </p:sp>
      <p:cxnSp>
        <p:nvCxnSpPr>
          <p:cNvPr id="92" name="Straight Arrow Connector 91">
            <a:extLst>
              <a:ext uri="{FF2B5EF4-FFF2-40B4-BE49-F238E27FC236}">
                <a16:creationId xmlns:a16="http://schemas.microsoft.com/office/drawing/2014/main" id="{7306DF46-75BF-4B4D-8609-97E8D9FBF682}"/>
              </a:ext>
            </a:extLst>
          </p:cNvPr>
          <p:cNvCxnSpPr>
            <a:cxnSpLocks/>
            <a:stCxn id="7" idx="3"/>
          </p:cNvCxnSpPr>
          <p:nvPr/>
        </p:nvCxnSpPr>
        <p:spPr>
          <a:xfrm>
            <a:off x="9686446" y="5377911"/>
            <a:ext cx="6168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7DC6F3D5-11D5-4EB5-9802-F2498418065A}"/>
              </a:ext>
            </a:extLst>
          </p:cNvPr>
          <p:cNvCxnSpPr>
            <a:cxnSpLocks/>
            <a:stCxn id="8" idx="3"/>
            <a:endCxn id="7" idx="1"/>
          </p:cNvCxnSpPr>
          <p:nvPr/>
        </p:nvCxnSpPr>
        <p:spPr>
          <a:xfrm flipV="1">
            <a:off x="3471619" y="5377911"/>
            <a:ext cx="491813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88749D52-11EC-4E74-90D3-896B97638C69}"/>
              </a:ext>
            </a:extLst>
          </p:cNvPr>
          <p:cNvSpPr/>
          <p:nvPr/>
        </p:nvSpPr>
        <p:spPr>
          <a:xfrm>
            <a:off x="5083444" y="4900881"/>
            <a:ext cx="2007031" cy="38745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Chief AHP role</a:t>
            </a:r>
          </a:p>
        </p:txBody>
      </p:sp>
      <p:cxnSp>
        <p:nvCxnSpPr>
          <p:cNvPr id="109" name="Straight Arrow Connector 108">
            <a:extLst>
              <a:ext uri="{FF2B5EF4-FFF2-40B4-BE49-F238E27FC236}">
                <a16:creationId xmlns:a16="http://schemas.microsoft.com/office/drawing/2014/main" id="{34E79642-43E2-445D-ACAF-DB459920C820}"/>
              </a:ext>
            </a:extLst>
          </p:cNvPr>
          <p:cNvCxnSpPr>
            <a:cxnSpLocks/>
          </p:cNvCxnSpPr>
          <p:nvPr/>
        </p:nvCxnSpPr>
        <p:spPr>
          <a:xfrm flipV="1">
            <a:off x="7090475" y="4629660"/>
            <a:ext cx="1108131" cy="2712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750A90F1-BB68-4053-8877-324159F01058}"/>
              </a:ext>
            </a:extLst>
          </p:cNvPr>
          <p:cNvCxnSpPr>
            <a:cxnSpLocks/>
          </p:cNvCxnSpPr>
          <p:nvPr/>
        </p:nvCxnSpPr>
        <p:spPr>
          <a:xfrm flipH="1">
            <a:off x="7090476" y="4629659"/>
            <a:ext cx="1108130" cy="2712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977E6FC0-52D8-4CCD-BC61-7BD24F9E5CF6}"/>
              </a:ext>
            </a:extLst>
          </p:cNvPr>
          <p:cNvCxnSpPr>
            <a:cxnSpLocks/>
            <a:stCxn id="14" idx="2"/>
            <a:endCxn id="107" idx="0"/>
          </p:cNvCxnSpPr>
          <p:nvPr/>
        </p:nvCxnSpPr>
        <p:spPr>
          <a:xfrm flipH="1">
            <a:off x="6086960" y="4633994"/>
            <a:ext cx="3874" cy="266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0E39D287-0934-4E1D-BF67-A93E12888D25}"/>
              </a:ext>
            </a:extLst>
          </p:cNvPr>
          <p:cNvCxnSpPr>
            <a:cxnSpLocks/>
          </p:cNvCxnSpPr>
          <p:nvPr/>
        </p:nvCxnSpPr>
        <p:spPr>
          <a:xfrm flipV="1">
            <a:off x="6086960" y="4633993"/>
            <a:ext cx="3874" cy="266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8EB71942-FA18-4855-A897-247032CCC619}"/>
              </a:ext>
            </a:extLst>
          </p:cNvPr>
          <p:cNvCxnSpPr>
            <a:cxnSpLocks/>
          </p:cNvCxnSpPr>
          <p:nvPr/>
        </p:nvCxnSpPr>
        <p:spPr>
          <a:xfrm>
            <a:off x="4077671" y="4629659"/>
            <a:ext cx="1047102" cy="2712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469F41C6-864C-49E7-80CD-406460B22898}"/>
              </a:ext>
            </a:extLst>
          </p:cNvPr>
          <p:cNvCxnSpPr>
            <a:cxnSpLocks/>
          </p:cNvCxnSpPr>
          <p:nvPr/>
        </p:nvCxnSpPr>
        <p:spPr>
          <a:xfrm flipH="1" flipV="1">
            <a:off x="4107053" y="4652906"/>
            <a:ext cx="906245" cy="226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771286FA-BDF4-49B6-8B9E-64F52E50779D}"/>
              </a:ext>
            </a:extLst>
          </p:cNvPr>
          <p:cNvCxnSpPr>
            <a:cxnSpLocks/>
            <a:endCxn id="107" idx="1"/>
          </p:cNvCxnSpPr>
          <p:nvPr/>
        </p:nvCxnSpPr>
        <p:spPr>
          <a:xfrm>
            <a:off x="3471619" y="5075694"/>
            <a:ext cx="1611825" cy="18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a:extLst>
              <a:ext uri="{FF2B5EF4-FFF2-40B4-BE49-F238E27FC236}">
                <a16:creationId xmlns:a16="http://schemas.microsoft.com/office/drawing/2014/main" id="{C61FE620-41AA-4B1F-8730-E1E037EDD373}"/>
              </a:ext>
            </a:extLst>
          </p:cNvPr>
          <p:cNvCxnSpPr>
            <a:cxnSpLocks/>
            <a:stCxn id="107" idx="1"/>
          </p:cNvCxnSpPr>
          <p:nvPr/>
        </p:nvCxnSpPr>
        <p:spPr>
          <a:xfrm flipH="1" flipV="1">
            <a:off x="3471620" y="5075694"/>
            <a:ext cx="1611824" cy="18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id="{D6D37569-5BF4-4159-B73F-863437222F6A}"/>
              </a:ext>
            </a:extLst>
          </p:cNvPr>
          <p:cNvCxnSpPr>
            <a:cxnSpLocks/>
          </p:cNvCxnSpPr>
          <p:nvPr/>
        </p:nvCxnSpPr>
        <p:spPr>
          <a:xfrm>
            <a:off x="7090475" y="5128166"/>
            <a:ext cx="129927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EC14FFE5-6BDA-430D-91DC-9AA8A1053E8A}"/>
              </a:ext>
            </a:extLst>
          </p:cNvPr>
          <p:cNvCxnSpPr>
            <a:cxnSpLocks/>
            <a:stCxn id="90" idx="1"/>
            <a:endCxn id="7" idx="3"/>
          </p:cNvCxnSpPr>
          <p:nvPr/>
        </p:nvCxnSpPr>
        <p:spPr>
          <a:xfrm flipH="1">
            <a:off x="9686446" y="5373577"/>
            <a:ext cx="616856" cy="4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2" name="Straight Arrow Connector 211">
            <a:extLst>
              <a:ext uri="{FF2B5EF4-FFF2-40B4-BE49-F238E27FC236}">
                <a16:creationId xmlns:a16="http://schemas.microsoft.com/office/drawing/2014/main" id="{F3E4311E-40C9-4C02-9A5D-767970C76B8F}"/>
              </a:ext>
            </a:extLst>
          </p:cNvPr>
          <p:cNvCxnSpPr>
            <a:cxnSpLocks/>
          </p:cNvCxnSpPr>
          <p:nvPr/>
        </p:nvCxnSpPr>
        <p:spPr>
          <a:xfrm flipH="1" flipV="1">
            <a:off x="7113720" y="5136217"/>
            <a:ext cx="1216619" cy="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CE97055-2833-4A9B-9658-13B9A63D85DB}"/>
              </a:ext>
            </a:extLst>
          </p:cNvPr>
          <p:cNvSpPr/>
          <p:nvPr/>
        </p:nvSpPr>
        <p:spPr>
          <a:xfrm>
            <a:off x="4533254" y="5571640"/>
            <a:ext cx="3122909" cy="4959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Chief and Lead AHPs in partner organisations</a:t>
            </a:r>
          </a:p>
        </p:txBody>
      </p:sp>
      <p:cxnSp>
        <p:nvCxnSpPr>
          <p:cNvPr id="39" name="Straight Arrow Connector 38">
            <a:extLst>
              <a:ext uri="{FF2B5EF4-FFF2-40B4-BE49-F238E27FC236}">
                <a16:creationId xmlns:a16="http://schemas.microsoft.com/office/drawing/2014/main" id="{4C411FFC-ED11-4276-8A51-5D00D15F17D7}"/>
              </a:ext>
            </a:extLst>
          </p:cNvPr>
          <p:cNvCxnSpPr>
            <a:cxnSpLocks/>
            <a:stCxn id="107" idx="2"/>
            <a:endCxn id="10" idx="0"/>
          </p:cNvCxnSpPr>
          <p:nvPr/>
        </p:nvCxnSpPr>
        <p:spPr>
          <a:xfrm>
            <a:off x="6086960" y="5288339"/>
            <a:ext cx="7749" cy="283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89D32F8A-4E16-4199-856C-2E9D7882E508}"/>
              </a:ext>
            </a:extLst>
          </p:cNvPr>
          <p:cNvCxnSpPr>
            <a:cxnSpLocks/>
            <a:stCxn id="10" idx="0"/>
            <a:endCxn id="107" idx="2"/>
          </p:cNvCxnSpPr>
          <p:nvPr/>
        </p:nvCxnSpPr>
        <p:spPr>
          <a:xfrm flipH="1" flipV="1">
            <a:off x="6086960" y="5288339"/>
            <a:ext cx="7749" cy="283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7033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7EEC1-CC41-44E8-9AA3-CF3BB80D6E54}"/>
              </a:ext>
            </a:extLst>
          </p:cNvPr>
          <p:cNvSpPr>
            <a:spLocks noGrp="1"/>
          </p:cNvSpPr>
          <p:nvPr>
            <p:ph type="title"/>
          </p:nvPr>
        </p:nvSpPr>
        <p:spPr>
          <a:xfrm>
            <a:off x="623392" y="1193369"/>
            <a:ext cx="10349408" cy="581186"/>
          </a:xfrm>
        </p:spPr>
        <p:txBody>
          <a:bodyPr>
            <a:normAutofit fontScale="90000"/>
          </a:bodyPr>
          <a:lstStyle/>
          <a:p>
            <a:pPr algn="ctr"/>
            <a:r>
              <a:rPr lang="en-GB" dirty="0"/>
              <a:t>Council and AHP Faculty role and function within the ICS</a:t>
            </a:r>
            <a:br>
              <a:rPr lang="en-GB" dirty="0"/>
            </a:br>
            <a:endParaRPr lang="en-GB" dirty="0"/>
          </a:p>
        </p:txBody>
      </p:sp>
      <p:sp>
        <p:nvSpPr>
          <p:cNvPr id="3" name="Content Placeholder 2">
            <a:extLst>
              <a:ext uri="{FF2B5EF4-FFF2-40B4-BE49-F238E27FC236}">
                <a16:creationId xmlns:a16="http://schemas.microsoft.com/office/drawing/2014/main" id="{15A8813C-674E-483E-A105-430E5B218D58}"/>
              </a:ext>
            </a:extLst>
          </p:cNvPr>
          <p:cNvSpPr>
            <a:spLocks noGrp="1"/>
          </p:cNvSpPr>
          <p:nvPr>
            <p:ph idx="1"/>
          </p:nvPr>
        </p:nvSpPr>
        <p:spPr>
          <a:xfrm>
            <a:off x="609600" y="1852047"/>
            <a:ext cx="10972800" cy="4274117"/>
          </a:xfrm>
        </p:spPr>
        <p:txBody>
          <a:bodyPr/>
          <a:lstStyle/>
          <a:p>
            <a:pPr marL="0" indent="0">
              <a:buNone/>
            </a:pPr>
            <a:r>
              <a:rPr lang="en-GB" dirty="0"/>
              <a:t>           AHP Council                                                     AHP Faculty</a:t>
            </a:r>
          </a:p>
        </p:txBody>
      </p:sp>
      <p:sp>
        <p:nvSpPr>
          <p:cNvPr id="4" name="Slide Number Placeholder 3">
            <a:extLst>
              <a:ext uri="{FF2B5EF4-FFF2-40B4-BE49-F238E27FC236}">
                <a16:creationId xmlns:a16="http://schemas.microsoft.com/office/drawing/2014/main" id="{66E7453A-8B39-42A5-A6DF-6DF71DE0E182}"/>
              </a:ext>
            </a:extLst>
          </p:cNvPr>
          <p:cNvSpPr>
            <a:spLocks noGrp="1"/>
          </p:cNvSpPr>
          <p:nvPr>
            <p:ph type="sldNum" sz="quarter" idx="12"/>
          </p:nvPr>
        </p:nvSpPr>
        <p:spPr/>
        <p:txBody>
          <a:bodyPr/>
          <a:lstStyle/>
          <a:p>
            <a:fld id="{84D9421E-016C-4FAB-8245-AB26AE1DD971}" type="slidenum">
              <a:rPr lang="en-GB" smtClean="0">
                <a:solidFill>
                  <a:prstClr val="black"/>
                </a:solidFill>
              </a:rPr>
              <a:pPr/>
              <a:t>2</a:t>
            </a:fld>
            <a:endParaRPr lang="en-GB" dirty="0">
              <a:solidFill>
                <a:prstClr val="black"/>
              </a:solidFill>
            </a:endParaRPr>
          </a:p>
        </p:txBody>
      </p:sp>
      <p:sp>
        <p:nvSpPr>
          <p:cNvPr id="5" name="Rectangle 4">
            <a:extLst>
              <a:ext uri="{FF2B5EF4-FFF2-40B4-BE49-F238E27FC236}">
                <a16:creationId xmlns:a16="http://schemas.microsoft.com/office/drawing/2014/main" id="{EA13F6F3-F846-4B22-9686-288B9640241C}"/>
              </a:ext>
            </a:extLst>
          </p:cNvPr>
          <p:cNvSpPr/>
          <p:nvPr/>
        </p:nvSpPr>
        <p:spPr>
          <a:xfrm>
            <a:off x="991892" y="2409986"/>
            <a:ext cx="3727342" cy="34716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AHP Council is a network of senior and influential AHPs across Gloucestershire representing the breadth of the professions. Purpose is to support the delivery of the ICS priorities. To be the hub of expertise and advice for AHP services, to ensure engagement in system structure across breadth of programmes, collaborating and building partnerships. Report into Clinical and Care Professional Council. </a:t>
            </a:r>
          </a:p>
        </p:txBody>
      </p:sp>
      <p:sp>
        <p:nvSpPr>
          <p:cNvPr id="6" name="Rectangle 5">
            <a:extLst>
              <a:ext uri="{FF2B5EF4-FFF2-40B4-BE49-F238E27FC236}">
                <a16:creationId xmlns:a16="http://schemas.microsoft.com/office/drawing/2014/main" id="{3F6E5B3C-7E86-4664-9F8C-0295A1FBBBC3}"/>
              </a:ext>
            </a:extLst>
          </p:cNvPr>
          <p:cNvSpPr/>
          <p:nvPr/>
        </p:nvSpPr>
        <p:spPr>
          <a:xfrm>
            <a:off x="7472766" y="2409985"/>
            <a:ext cx="3727342" cy="34716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AHP Faculties play a key role in helping shape the next generation of AHPs by coordinating activities to support their supply, education and training.</a:t>
            </a:r>
          </a:p>
          <a:p>
            <a:pPr algn="ctr"/>
            <a:r>
              <a:rPr lang="en-GB" dirty="0"/>
              <a:t>They provide the infrastructure to facilitate system-wide working between health and care partner organisations and HEIs</a:t>
            </a:r>
          </a:p>
          <a:p>
            <a:pPr algn="ctr"/>
            <a:r>
              <a:rPr lang="en-GB" dirty="0"/>
              <a:t>Report into system through AHP Council,  People Board and to NHSWT&amp;E regionally.</a:t>
            </a:r>
          </a:p>
        </p:txBody>
      </p:sp>
      <p:sp>
        <p:nvSpPr>
          <p:cNvPr id="7" name="Rectangle 6">
            <a:extLst>
              <a:ext uri="{FF2B5EF4-FFF2-40B4-BE49-F238E27FC236}">
                <a16:creationId xmlns:a16="http://schemas.microsoft.com/office/drawing/2014/main" id="{EC8C6A6C-1ED3-4DB7-ADF8-FA611D6A467A}"/>
              </a:ext>
            </a:extLst>
          </p:cNvPr>
          <p:cNvSpPr/>
          <p:nvPr/>
        </p:nvSpPr>
        <p:spPr>
          <a:xfrm>
            <a:off x="5101527" y="2758698"/>
            <a:ext cx="1988948" cy="290593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endParaRPr lang="en-GB" sz="2000" b="1" dirty="0"/>
          </a:p>
          <a:p>
            <a:pPr algn="ctr"/>
            <a:r>
              <a:rPr lang="en-GB" sz="2000" b="1" dirty="0"/>
              <a:t>Representation</a:t>
            </a:r>
          </a:p>
          <a:p>
            <a:pPr algn="ctr"/>
            <a:endParaRPr lang="en-GB" dirty="0"/>
          </a:p>
          <a:p>
            <a:pPr algn="ctr"/>
            <a:r>
              <a:rPr lang="en-GB" dirty="0"/>
              <a:t>Chief and lead AHPs in partner organisations</a:t>
            </a:r>
          </a:p>
          <a:p>
            <a:pPr algn="ctr"/>
            <a:r>
              <a:rPr lang="en-GB" dirty="0"/>
              <a:t>HEI</a:t>
            </a:r>
          </a:p>
          <a:p>
            <a:pPr algn="ctr"/>
            <a:r>
              <a:rPr lang="en-GB" dirty="0"/>
              <a:t>Social Care</a:t>
            </a:r>
          </a:p>
          <a:p>
            <a:pPr algn="ctr"/>
            <a:r>
              <a:rPr lang="en-GB" dirty="0"/>
              <a:t>SWAST</a:t>
            </a:r>
          </a:p>
          <a:p>
            <a:pPr algn="ctr"/>
            <a:r>
              <a:rPr lang="en-GB" dirty="0"/>
              <a:t>ICB AHP</a:t>
            </a:r>
          </a:p>
          <a:p>
            <a:pPr algn="ctr"/>
            <a:r>
              <a:rPr lang="en-GB" dirty="0"/>
              <a:t>NHSWT&amp;E</a:t>
            </a:r>
          </a:p>
          <a:p>
            <a:pPr algn="ctr"/>
            <a:endParaRPr lang="en-GB" dirty="0"/>
          </a:p>
          <a:p>
            <a:pPr algn="ctr"/>
            <a:endParaRPr lang="en-GB" dirty="0"/>
          </a:p>
        </p:txBody>
      </p:sp>
    </p:spTree>
    <p:extLst>
      <p:ext uri="{BB962C8B-B14F-4D97-AF65-F5344CB8AC3E}">
        <p14:creationId xmlns:p14="http://schemas.microsoft.com/office/powerpoint/2010/main" val="243610590"/>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4113</TotalTime>
  <Words>210</Words>
  <Application>Microsoft Office PowerPoint</Application>
  <PresentationFormat>Widescreen</PresentationFormat>
  <Paragraphs>30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3_Office Theme</vt:lpstr>
      <vt:lpstr>Gloucestershire system architecture for AHP Council / Faculty</vt:lpstr>
      <vt:lpstr>Council and AHP Faculty role and function within the ICS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Howie Gerry</dc:creator>
  <cp:lastModifiedBy>SMITH, James (NHS GLOUCESTERSHIRE ICB - 11M)</cp:lastModifiedBy>
  <cp:revision>138</cp:revision>
  <dcterms:created xsi:type="dcterms:W3CDTF">2021-09-24T15:41:43Z</dcterms:created>
  <dcterms:modified xsi:type="dcterms:W3CDTF">2023-10-13T13:11:24Z</dcterms:modified>
</cp:coreProperties>
</file>