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7"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42" d="100"/>
          <a:sy n="42" d="100"/>
        </p:scale>
        <p:origin x="-2934" y="-13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handoutMaster" Target="handoutMasters/handoutMaster1.xml"/><Relationship Id="rId9"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glos.nhs.uk\GCCG\Hub\Community\MH&amp;Mat\MH\CYP%20Mental%20Health\Lumi%20Nova\2023-24\Evaluation\Project%20Data%20Analysis%20Nov%2022%20to%20June%20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700" b="0" i="0" u="none" strike="noStrike" kern="1200" spc="0" baseline="0">
                <a:solidFill>
                  <a:sysClr val="windowText" lastClr="000000"/>
                </a:solidFill>
                <a:latin typeface="+mn-lt"/>
                <a:ea typeface="+mn-ea"/>
                <a:cs typeface="+mn-cs"/>
              </a:defRPr>
            </a:pPr>
            <a:r>
              <a:rPr lang="en-US" sz="700"/>
              <a:t>Age (DoB) Vs Average Session Time (Mins)</a:t>
            </a:r>
          </a:p>
        </c:rich>
      </c:tx>
      <c:layout>
        <c:manualLayout>
          <c:xMode val="edge"/>
          <c:yMode val="edge"/>
          <c:x val="0.24219151431220637"/>
          <c:y val="1.0980137191194448E-2"/>
        </c:manualLayout>
      </c:layout>
      <c:overlay val="0"/>
      <c:spPr>
        <a:noFill/>
        <a:ln>
          <a:noFill/>
        </a:ln>
        <a:effectLst/>
      </c:spPr>
      <c:txPr>
        <a:bodyPr rot="0" spcFirstLastPara="1" vertOverflow="ellipsis" vert="horz" wrap="square" anchor="ctr" anchorCtr="1"/>
        <a:lstStyle/>
        <a:p>
          <a:pPr>
            <a:defRPr sz="700" b="0" i="0" u="none" strike="noStrike" kern="1200" spc="0" baseline="0">
              <a:solidFill>
                <a:sysClr val="windowText" lastClr="000000"/>
              </a:solidFill>
              <a:latin typeface="+mn-lt"/>
              <a:ea typeface="+mn-ea"/>
              <a:cs typeface="+mn-cs"/>
            </a:defRPr>
          </a:pPr>
          <a:endParaRPr lang="en-US"/>
        </a:p>
      </c:txPr>
    </c:title>
    <c:autoTitleDeleted val="0"/>
    <c:plotArea>
      <c:layout>
        <c:manualLayout>
          <c:layoutTarget val="inner"/>
          <c:xMode val="edge"/>
          <c:yMode val="edge"/>
          <c:x val="9.0936638903358624E-2"/>
          <c:y val="6.4781944850315659E-2"/>
          <c:w val="0.85598445976850579"/>
          <c:h val="0.55787137504171591"/>
        </c:manualLayout>
      </c:layout>
      <c:scatterChart>
        <c:scatterStyle val="lineMarker"/>
        <c:varyColors val="0"/>
        <c:ser>
          <c:idx val="0"/>
          <c:order val="0"/>
          <c:tx>
            <c:strRef>
              <c:f>scatter!$B$1</c:f>
              <c:strCache>
                <c:ptCount val="1"/>
                <c:pt idx="0">
                  <c:v>Average_session_time(secs)</c:v>
                </c:pt>
              </c:strCache>
            </c:strRef>
          </c:tx>
          <c:spPr>
            <a:ln w="28575" cap="rnd">
              <a:noFill/>
              <a:round/>
            </a:ln>
            <a:effectLst/>
          </c:spPr>
          <c:marker>
            <c:symbol val="circle"/>
            <c:size val="5"/>
            <c:spPr>
              <a:solidFill>
                <a:schemeClr val="tx1"/>
              </a:solidFill>
              <a:ln w="9525">
                <a:solidFill>
                  <a:schemeClr val="accent1"/>
                </a:solidFill>
              </a:ln>
              <a:effectLst/>
            </c:spPr>
          </c:marker>
          <c:dPt>
            <c:idx val="7"/>
            <c:marker>
              <c:symbol val="circle"/>
              <c:size val="5"/>
              <c:spPr>
                <a:solidFill>
                  <a:schemeClr val="tx1"/>
                </a:solidFill>
                <a:ln w="9525">
                  <a:solidFill>
                    <a:schemeClr val="tx1"/>
                  </a:solidFill>
                </a:ln>
                <a:effectLst/>
              </c:spPr>
            </c:marker>
            <c:bubble3D val="0"/>
            <c:extLst>
              <c:ext xmlns:c16="http://schemas.microsoft.com/office/drawing/2014/chart" uri="{C3380CC4-5D6E-409C-BE32-E72D297353CC}">
                <c16:uniqueId val="{00000000-7DE1-44E5-965D-543A1D73F728}"/>
              </c:ext>
            </c:extLst>
          </c:dPt>
          <c:xVal>
            <c:numRef>
              <c:f>scatter!$A$2:$A$98</c:f>
              <c:numCache>
                <c:formatCode>m/d/yyyy</c:formatCode>
                <c:ptCount val="97"/>
                <c:pt idx="0">
                  <c:v>40892</c:v>
                </c:pt>
                <c:pt idx="1">
                  <c:v>41876</c:v>
                </c:pt>
                <c:pt idx="2">
                  <c:v>40880</c:v>
                </c:pt>
                <c:pt idx="3">
                  <c:v>40903</c:v>
                </c:pt>
                <c:pt idx="4">
                  <c:v>41974</c:v>
                </c:pt>
                <c:pt idx="5">
                  <c:v>41150</c:v>
                </c:pt>
                <c:pt idx="6">
                  <c:v>41510</c:v>
                </c:pt>
                <c:pt idx="7">
                  <c:v>42148</c:v>
                </c:pt>
                <c:pt idx="8">
                  <c:v>41156</c:v>
                </c:pt>
                <c:pt idx="9">
                  <c:v>42139</c:v>
                </c:pt>
                <c:pt idx="10">
                  <c:v>41672</c:v>
                </c:pt>
                <c:pt idx="11">
                  <c:v>41728</c:v>
                </c:pt>
                <c:pt idx="12">
                  <c:v>42059</c:v>
                </c:pt>
                <c:pt idx="13">
                  <c:v>41460</c:v>
                </c:pt>
                <c:pt idx="14">
                  <c:v>40944</c:v>
                </c:pt>
                <c:pt idx="15">
                  <c:v>41315</c:v>
                </c:pt>
                <c:pt idx="16">
                  <c:v>41377</c:v>
                </c:pt>
                <c:pt idx="17">
                  <c:v>41534</c:v>
                </c:pt>
                <c:pt idx="18">
                  <c:v>41372</c:v>
                </c:pt>
                <c:pt idx="19">
                  <c:v>42481</c:v>
                </c:pt>
                <c:pt idx="20">
                  <c:v>40975</c:v>
                </c:pt>
                <c:pt idx="21">
                  <c:v>41049</c:v>
                </c:pt>
                <c:pt idx="22">
                  <c:v>41032</c:v>
                </c:pt>
                <c:pt idx="23">
                  <c:v>41772</c:v>
                </c:pt>
                <c:pt idx="24">
                  <c:v>41072</c:v>
                </c:pt>
                <c:pt idx="25">
                  <c:v>41297</c:v>
                </c:pt>
                <c:pt idx="26">
                  <c:v>41167</c:v>
                </c:pt>
                <c:pt idx="27">
                  <c:v>41256</c:v>
                </c:pt>
                <c:pt idx="28">
                  <c:v>41732</c:v>
                </c:pt>
                <c:pt idx="29">
                  <c:v>42030</c:v>
                </c:pt>
                <c:pt idx="30">
                  <c:v>41177</c:v>
                </c:pt>
                <c:pt idx="31">
                  <c:v>41833</c:v>
                </c:pt>
                <c:pt idx="32">
                  <c:v>41693</c:v>
                </c:pt>
                <c:pt idx="33">
                  <c:v>42056</c:v>
                </c:pt>
                <c:pt idx="34">
                  <c:v>42559</c:v>
                </c:pt>
                <c:pt idx="35">
                  <c:v>42362</c:v>
                </c:pt>
                <c:pt idx="36">
                  <c:v>40879</c:v>
                </c:pt>
                <c:pt idx="37">
                  <c:v>41386</c:v>
                </c:pt>
                <c:pt idx="38">
                  <c:v>41029</c:v>
                </c:pt>
                <c:pt idx="39">
                  <c:v>41940</c:v>
                </c:pt>
                <c:pt idx="40">
                  <c:v>41694</c:v>
                </c:pt>
                <c:pt idx="41">
                  <c:v>41540</c:v>
                </c:pt>
                <c:pt idx="42">
                  <c:v>41365</c:v>
                </c:pt>
                <c:pt idx="43">
                  <c:v>41659</c:v>
                </c:pt>
                <c:pt idx="44">
                  <c:v>40951</c:v>
                </c:pt>
                <c:pt idx="45">
                  <c:v>41640</c:v>
                </c:pt>
                <c:pt idx="46">
                  <c:v>40801</c:v>
                </c:pt>
                <c:pt idx="47">
                  <c:v>41674</c:v>
                </c:pt>
                <c:pt idx="48">
                  <c:v>41161</c:v>
                </c:pt>
                <c:pt idx="49">
                  <c:v>40940</c:v>
                </c:pt>
                <c:pt idx="50">
                  <c:v>41479</c:v>
                </c:pt>
                <c:pt idx="51">
                  <c:v>41640</c:v>
                </c:pt>
                <c:pt idx="52">
                  <c:v>41917</c:v>
                </c:pt>
                <c:pt idx="53">
                  <c:v>41962</c:v>
                </c:pt>
                <c:pt idx="54">
                  <c:v>41329</c:v>
                </c:pt>
                <c:pt idx="55">
                  <c:v>41221</c:v>
                </c:pt>
                <c:pt idx="56">
                  <c:v>42148</c:v>
                </c:pt>
                <c:pt idx="57">
                  <c:v>41188</c:v>
                </c:pt>
                <c:pt idx="58">
                  <c:v>41367</c:v>
                </c:pt>
                <c:pt idx="59">
                  <c:v>41513</c:v>
                </c:pt>
                <c:pt idx="60">
                  <c:v>41436</c:v>
                </c:pt>
                <c:pt idx="61">
                  <c:v>41640</c:v>
                </c:pt>
                <c:pt idx="62">
                  <c:v>42021</c:v>
                </c:pt>
                <c:pt idx="63">
                  <c:v>41487</c:v>
                </c:pt>
                <c:pt idx="64">
                  <c:v>41598</c:v>
                </c:pt>
                <c:pt idx="65">
                  <c:v>40840</c:v>
                </c:pt>
                <c:pt idx="66">
                  <c:v>41073</c:v>
                </c:pt>
              </c:numCache>
            </c:numRef>
          </c:xVal>
          <c:yVal>
            <c:numRef>
              <c:f>scatter!$B$2:$B$98</c:f>
              <c:numCache>
                <c:formatCode>0.00</c:formatCode>
                <c:ptCount val="97"/>
                <c:pt idx="0">
                  <c:v>25.616666666666667</c:v>
                </c:pt>
                <c:pt idx="1">
                  <c:v>21.55</c:v>
                </c:pt>
                <c:pt idx="2">
                  <c:v>16.8</c:v>
                </c:pt>
                <c:pt idx="3">
                  <c:v>16.512499999999999</c:v>
                </c:pt>
                <c:pt idx="4">
                  <c:v>15</c:v>
                </c:pt>
                <c:pt idx="5">
                  <c:v>14.823333333333332</c:v>
                </c:pt>
                <c:pt idx="6">
                  <c:v>14.267460317460317</c:v>
                </c:pt>
                <c:pt idx="7">
                  <c:v>12.783333333333333</c:v>
                </c:pt>
                <c:pt idx="8">
                  <c:v>11.786944444444433</c:v>
                </c:pt>
                <c:pt idx="9">
                  <c:v>10.966666666666667</c:v>
                </c:pt>
                <c:pt idx="10">
                  <c:v>9.6444444444444333</c:v>
                </c:pt>
                <c:pt idx="11">
                  <c:v>9.6126126126125992</c:v>
                </c:pt>
                <c:pt idx="12">
                  <c:v>9.0396825396825324</c:v>
                </c:pt>
                <c:pt idx="13">
                  <c:v>8.673809523809517</c:v>
                </c:pt>
                <c:pt idx="14">
                  <c:v>8.2777777777777661</c:v>
                </c:pt>
                <c:pt idx="15">
                  <c:v>8.2509803921568494</c:v>
                </c:pt>
                <c:pt idx="16">
                  <c:v>8.1435897435897342</c:v>
                </c:pt>
                <c:pt idx="17">
                  <c:v>7.9728070175438495</c:v>
                </c:pt>
                <c:pt idx="18">
                  <c:v>7.6893939393939332</c:v>
                </c:pt>
                <c:pt idx="19">
                  <c:v>7.6865384615384498</c:v>
                </c:pt>
                <c:pt idx="20">
                  <c:v>7.0808333333333335</c:v>
                </c:pt>
                <c:pt idx="21">
                  <c:v>6.65</c:v>
                </c:pt>
                <c:pt idx="22">
                  <c:v>6.5722222222222166</c:v>
                </c:pt>
                <c:pt idx="23">
                  <c:v>6.4301587301587171</c:v>
                </c:pt>
                <c:pt idx="24">
                  <c:v>6.4066666666666663</c:v>
                </c:pt>
                <c:pt idx="25">
                  <c:v>6.3277777777777668</c:v>
                </c:pt>
                <c:pt idx="26">
                  <c:v>6.2238095238095168</c:v>
                </c:pt>
                <c:pt idx="27">
                  <c:v>6.0976190476190331</c:v>
                </c:pt>
                <c:pt idx="28">
                  <c:v>5.8923497267759499</c:v>
                </c:pt>
                <c:pt idx="29">
                  <c:v>5.85</c:v>
                </c:pt>
                <c:pt idx="30">
                  <c:v>5.7074074074074002</c:v>
                </c:pt>
                <c:pt idx="31">
                  <c:v>5.5</c:v>
                </c:pt>
                <c:pt idx="32">
                  <c:v>5.3791666666666664</c:v>
                </c:pt>
                <c:pt idx="33">
                  <c:v>5.3203703703703669</c:v>
                </c:pt>
                <c:pt idx="34">
                  <c:v>4.9428571428571333</c:v>
                </c:pt>
                <c:pt idx="35">
                  <c:v>4.8670542635658842</c:v>
                </c:pt>
                <c:pt idx="36">
                  <c:v>4.8033333333333328</c:v>
                </c:pt>
                <c:pt idx="37">
                  <c:v>4.7425925925925831</c:v>
                </c:pt>
                <c:pt idx="38">
                  <c:v>4.6166666666666663</c:v>
                </c:pt>
                <c:pt idx="39">
                  <c:v>4.4749999999999996</c:v>
                </c:pt>
                <c:pt idx="40">
                  <c:v>4.45</c:v>
                </c:pt>
                <c:pt idx="41">
                  <c:v>4.3690476190476168</c:v>
                </c:pt>
                <c:pt idx="42">
                  <c:v>4.3318181818181669</c:v>
                </c:pt>
                <c:pt idx="43">
                  <c:v>4.1703703703703665</c:v>
                </c:pt>
                <c:pt idx="44">
                  <c:v>4.15625</c:v>
                </c:pt>
                <c:pt idx="45">
                  <c:v>4.0666666666666664</c:v>
                </c:pt>
                <c:pt idx="46">
                  <c:v>4.003333333333333</c:v>
                </c:pt>
                <c:pt idx="47">
                  <c:v>3.8878378378378335</c:v>
                </c:pt>
                <c:pt idx="48">
                  <c:v>3.7135416666666665</c:v>
                </c:pt>
                <c:pt idx="49">
                  <c:v>3.5714285714285667</c:v>
                </c:pt>
                <c:pt idx="50">
                  <c:v>3.5378787878787832</c:v>
                </c:pt>
                <c:pt idx="51">
                  <c:v>3.3062499999999999</c:v>
                </c:pt>
                <c:pt idx="52">
                  <c:v>3.2843749999999998</c:v>
                </c:pt>
                <c:pt idx="53">
                  <c:v>2.9333333333333331</c:v>
                </c:pt>
                <c:pt idx="54">
                  <c:v>2.8833333333333333</c:v>
                </c:pt>
                <c:pt idx="55">
                  <c:v>2.8388888888888832</c:v>
                </c:pt>
                <c:pt idx="56">
                  <c:v>2.6413043478260834</c:v>
                </c:pt>
                <c:pt idx="57">
                  <c:v>2.5181818181818167</c:v>
                </c:pt>
                <c:pt idx="58">
                  <c:v>2.4928571428571331</c:v>
                </c:pt>
                <c:pt idx="59">
                  <c:v>2.4822916666666668</c:v>
                </c:pt>
                <c:pt idx="60">
                  <c:v>2.2088235294117502</c:v>
                </c:pt>
                <c:pt idx="61">
                  <c:v>1.7238095238095168</c:v>
                </c:pt>
                <c:pt idx="62">
                  <c:v>1.2833333333333334</c:v>
                </c:pt>
                <c:pt idx="63">
                  <c:v>1.0583333333333333</c:v>
                </c:pt>
                <c:pt idx="64">
                  <c:v>0.91666666666666663</c:v>
                </c:pt>
                <c:pt idx="65">
                  <c:v>0.87083333333333335</c:v>
                </c:pt>
                <c:pt idx="66">
                  <c:v>0.84166666666666667</c:v>
                </c:pt>
              </c:numCache>
            </c:numRef>
          </c:yVal>
          <c:smooth val="0"/>
          <c:extLst>
            <c:ext xmlns:c16="http://schemas.microsoft.com/office/drawing/2014/chart" uri="{C3380CC4-5D6E-409C-BE32-E72D297353CC}">
              <c16:uniqueId val="{00000001-7DE1-44E5-965D-543A1D73F728}"/>
            </c:ext>
          </c:extLst>
        </c:ser>
        <c:dLbls>
          <c:showLegendKey val="0"/>
          <c:showVal val="0"/>
          <c:showCatName val="0"/>
          <c:showSerName val="0"/>
          <c:showPercent val="0"/>
          <c:showBubbleSize val="0"/>
        </c:dLbls>
        <c:axId val="1780725199"/>
        <c:axId val="1772262303"/>
      </c:scatterChart>
      <c:valAx>
        <c:axId val="1780725199"/>
        <c:scaling>
          <c:orientation val="minMax"/>
        </c:scaling>
        <c:delete val="0"/>
        <c:axPos val="b"/>
        <c:numFmt formatCode="m/d/yyyy" sourceLinked="1"/>
        <c:majorTickMark val="none"/>
        <c:minorTickMark val="none"/>
        <c:tickLblPos val="nextTo"/>
        <c:spPr>
          <a:noFill/>
          <a:ln w="9525" cap="flat" cmpd="sng" algn="ctr">
            <a:solidFill>
              <a:schemeClr val="tx1">
                <a:lumMod val="25000"/>
                <a:lumOff val="75000"/>
              </a:schemeClr>
            </a:solidFill>
            <a:round/>
          </a:ln>
          <a:effectLst/>
        </c:spPr>
        <c:txPr>
          <a:bodyPr rot="-5400000" spcFirstLastPara="1" vertOverflow="ellipsis" wrap="square" anchor="ctr" anchorCtr="1"/>
          <a:lstStyle/>
          <a:p>
            <a:pPr>
              <a:defRPr sz="600" b="0" i="0" u="none" strike="noStrike" kern="1200" baseline="0">
                <a:solidFill>
                  <a:sysClr val="windowText" lastClr="000000"/>
                </a:solidFill>
                <a:latin typeface="+mn-lt"/>
                <a:ea typeface="+mn-ea"/>
                <a:cs typeface="+mn-cs"/>
              </a:defRPr>
            </a:pPr>
            <a:endParaRPr lang="en-US"/>
          </a:p>
        </c:txPr>
        <c:crossAx val="1772262303"/>
        <c:crosses val="autoZero"/>
        <c:crossBetween val="midCat"/>
        <c:majorUnit val="120"/>
      </c:valAx>
      <c:valAx>
        <c:axId val="1772262303"/>
        <c:scaling>
          <c:orientation val="minMax"/>
        </c:scaling>
        <c:delete val="0"/>
        <c:axPos val="l"/>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500" b="0" i="0" u="none" strike="noStrike" kern="1200" baseline="0">
                <a:solidFill>
                  <a:sysClr val="windowText" lastClr="000000"/>
                </a:solidFill>
                <a:latin typeface="+mn-lt"/>
                <a:ea typeface="+mn-ea"/>
                <a:cs typeface="+mn-cs"/>
              </a:defRPr>
            </a:pPr>
            <a:endParaRPr lang="en-US"/>
          </a:p>
        </c:txPr>
        <c:crossAx val="1780725199"/>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ysClr val="window" lastClr="FFFFFF">
          <a:alpha val="95000"/>
        </a:sysClr>
      </a:solidFill>
      <a:round/>
    </a:ln>
    <a:effectLst/>
  </c:spPr>
  <c:txPr>
    <a:bodyPr/>
    <a:lstStyle/>
    <a:p>
      <a:pPr>
        <a:defRPr sz="300">
          <a:solidFill>
            <a:sysClr val="windowText" lastClr="000000"/>
          </a:solidFill>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058" cy="496277"/>
          </a:xfrm>
          <a:prstGeom prst="rect">
            <a:avLst/>
          </a:prstGeom>
        </p:spPr>
        <p:txBody>
          <a:bodyPr vert="horz" lIns="62980" tIns="31490" rIns="62980" bIns="31490" rtlCol="0"/>
          <a:lstStyle>
            <a:lvl1pPr algn="l">
              <a:defRPr sz="800"/>
            </a:lvl1pPr>
          </a:lstStyle>
          <a:p>
            <a:endParaRPr lang="en-GB" dirty="0"/>
          </a:p>
        </p:txBody>
      </p:sp>
      <p:sp>
        <p:nvSpPr>
          <p:cNvPr id="3" name="Date Placeholder 2"/>
          <p:cNvSpPr>
            <a:spLocks noGrp="1"/>
          </p:cNvSpPr>
          <p:nvPr>
            <p:ph type="dt" sz="quarter" idx="1"/>
          </p:nvPr>
        </p:nvSpPr>
        <p:spPr>
          <a:xfrm>
            <a:off x="3850530" y="1"/>
            <a:ext cx="2946058" cy="496277"/>
          </a:xfrm>
          <a:prstGeom prst="rect">
            <a:avLst/>
          </a:prstGeom>
        </p:spPr>
        <p:txBody>
          <a:bodyPr vert="horz" lIns="62980" tIns="31490" rIns="62980" bIns="31490" rtlCol="0"/>
          <a:lstStyle>
            <a:lvl1pPr algn="r">
              <a:defRPr sz="800"/>
            </a:lvl1pPr>
          </a:lstStyle>
          <a:p>
            <a:fld id="{1D75D72D-0CE0-4D6C-B318-25E10503E152}" type="datetimeFigureOut">
              <a:rPr lang="en-GB" smtClean="0"/>
              <a:t>20/11/2023</a:t>
            </a:fld>
            <a:endParaRPr lang="en-GB" dirty="0"/>
          </a:p>
        </p:txBody>
      </p:sp>
      <p:sp>
        <p:nvSpPr>
          <p:cNvPr id="4" name="Footer Placeholder 3"/>
          <p:cNvSpPr>
            <a:spLocks noGrp="1"/>
          </p:cNvSpPr>
          <p:nvPr>
            <p:ph type="ftr" sz="quarter" idx="2"/>
          </p:nvPr>
        </p:nvSpPr>
        <p:spPr>
          <a:xfrm>
            <a:off x="0" y="9428166"/>
            <a:ext cx="2946058" cy="496277"/>
          </a:xfrm>
          <a:prstGeom prst="rect">
            <a:avLst/>
          </a:prstGeom>
        </p:spPr>
        <p:txBody>
          <a:bodyPr vert="horz" lIns="62980" tIns="31490" rIns="62980" bIns="31490" rtlCol="0" anchor="b"/>
          <a:lstStyle>
            <a:lvl1pPr algn="l">
              <a:defRPr sz="800"/>
            </a:lvl1pPr>
          </a:lstStyle>
          <a:p>
            <a:endParaRPr lang="en-GB" dirty="0"/>
          </a:p>
        </p:txBody>
      </p:sp>
      <p:sp>
        <p:nvSpPr>
          <p:cNvPr id="5" name="Slide Number Placeholder 4"/>
          <p:cNvSpPr>
            <a:spLocks noGrp="1"/>
          </p:cNvSpPr>
          <p:nvPr>
            <p:ph type="sldNum" sz="quarter" idx="3"/>
          </p:nvPr>
        </p:nvSpPr>
        <p:spPr>
          <a:xfrm>
            <a:off x="3850530" y="9428166"/>
            <a:ext cx="2946058" cy="496277"/>
          </a:xfrm>
          <a:prstGeom prst="rect">
            <a:avLst/>
          </a:prstGeom>
        </p:spPr>
        <p:txBody>
          <a:bodyPr vert="horz" lIns="62980" tIns="31490" rIns="62980" bIns="31490" rtlCol="0" anchor="b"/>
          <a:lstStyle>
            <a:lvl1pPr algn="r">
              <a:defRPr sz="800"/>
            </a:lvl1pPr>
          </a:lstStyle>
          <a:p>
            <a:fld id="{85C5C41C-8565-4706-9FF8-B63D6D1F5CE8}" type="slidenum">
              <a:rPr lang="en-GB" smtClean="0"/>
              <a:t>‹#›</a:t>
            </a:fld>
            <a:endParaRPr lang="en-GB" dirty="0"/>
          </a:p>
        </p:txBody>
      </p:sp>
    </p:spTree>
    <p:extLst>
      <p:ext uri="{BB962C8B-B14F-4D97-AF65-F5344CB8AC3E}">
        <p14:creationId xmlns:p14="http://schemas.microsoft.com/office/powerpoint/2010/main" val="40717499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426" tIns="45714" rIns="91426" bIns="45714" rtlCol="0"/>
          <a:lstStyle>
            <a:lvl1pPr algn="l">
              <a:defRPr sz="1200"/>
            </a:lvl1pPr>
          </a:lstStyle>
          <a:p>
            <a:endParaRPr lang="en-GB" dirty="0"/>
          </a:p>
        </p:txBody>
      </p:sp>
      <p:sp>
        <p:nvSpPr>
          <p:cNvPr id="3" name="Date Placeholder 2"/>
          <p:cNvSpPr>
            <a:spLocks noGrp="1"/>
          </p:cNvSpPr>
          <p:nvPr>
            <p:ph type="dt" idx="1"/>
          </p:nvPr>
        </p:nvSpPr>
        <p:spPr>
          <a:xfrm>
            <a:off x="3850445" y="0"/>
            <a:ext cx="2945659" cy="496332"/>
          </a:xfrm>
          <a:prstGeom prst="rect">
            <a:avLst/>
          </a:prstGeom>
        </p:spPr>
        <p:txBody>
          <a:bodyPr vert="horz" lIns="91426" tIns="45714" rIns="91426" bIns="45714" rtlCol="0"/>
          <a:lstStyle>
            <a:lvl1pPr algn="r">
              <a:defRPr sz="1200"/>
            </a:lvl1pPr>
          </a:lstStyle>
          <a:p>
            <a:fld id="{7F242D0E-605A-4285-BC13-72B32952E8F5}" type="datetimeFigureOut">
              <a:rPr lang="en-GB" smtClean="0"/>
              <a:t>20/11/2023</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26" tIns="45714" rIns="91426" bIns="45714"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26" tIns="45714" rIns="91426" bIns="457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9428583"/>
            <a:ext cx="2945659" cy="496332"/>
          </a:xfrm>
          <a:prstGeom prst="rect">
            <a:avLst/>
          </a:prstGeom>
        </p:spPr>
        <p:txBody>
          <a:bodyPr vert="horz" lIns="91426" tIns="45714" rIns="91426" bIns="45714"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5" y="9428583"/>
            <a:ext cx="2945659" cy="496332"/>
          </a:xfrm>
          <a:prstGeom prst="rect">
            <a:avLst/>
          </a:prstGeom>
        </p:spPr>
        <p:txBody>
          <a:bodyPr vert="horz" lIns="91426" tIns="45714" rIns="91426" bIns="45714" rtlCol="0" anchor="b"/>
          <a:lstStyle>
            <a:lvl1pPr algn="r">
              <a:defRPr sz="1200"/>
            </a:lvl1pPr>
          </a:lstStyle>
          <a:p>
            <a:fld id="{61D9F389-706B-48D8-B5C3-9D52C6F7B968}" type="slidenum">
              <a:rPr lang="en-GB" smtClean="0"/>
              <a:t>‹#›</a:t>
            </a:fld>
            <a:endParaRPr lang="en-GB" dirty="0"/>
          </a:p>
        </p:txBody>
      </p:sp>
    </p:spTree>
    <p:extLst>
      <p:ext uri="{BB962C8B-B14F-4D97-AF65-F5344CB8AC3E}">
        <p14:creationId xmlns:p14="http://schemas.microsoft.com/office/powerpoint/2010/main" val="2267157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9DEA32-52FF-4AD6-ACA3-6E12AD82B6AF}"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34063887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lgn="ctr">
              <a:defRPr sz="3200">
                <a:solidFill>
                  <a:schemeClr val="bg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extLst>
      <p:ext uri="{BB962C8B-B14F-4D97-AF65-F5344CB8AC3E}">
        <p14:creationId xmlns:p14="http://schemas.microsoft.com/office/powerpoint/2010/main" val="1038638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4D9421E-016C-4FAB-8245-AB26AE1DD971}" type="slidenum">
              <a:rPr lang="en-GB">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3008859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4D9421E-016C-4FAB-8245-AB26AE1DD971}" type="slidenum">
              <a:rPr lang="en-GB">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472875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8824" y="-719"/>
            <a:ext cx="8805664" cy="1143000"/>
          </a:xfrm>
        </p:spPr>
        <p:txBody>
          <a:bodyPr>
            <a:normAutofit/>
          </a:bodyPr>
          <a:lstStyle>
            <a:lvl1pPr algn="l">
              <a:defRPr sz="2800" b="1">
                <a:solidFill>
                  <a:srgbClr val="00499A"/>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107504" y="1340768"/>
            <a:ext cx="8856984" cy="475252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317844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499A"/>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4D9421E-016C-4FAB-8245-AB26AE1DD971}" type="slidenum">
              <a:rPr lang="en-GB">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3262901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99A"/>
                </a:solidFill>
              </a:defRPr>
            </a:lvl1p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4D9421E-016C-4FAB-8245-AB26AE1DD971}" type="slidenum">
              <a:rPr lang="en-GB">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2679998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99A"/>
                </a:solidFill>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GB"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84D9421E-016C-4FAB-8245-AB26AE1DD971}" type="slidenum">
              <a:rPr lang="en-GB">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402246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Tree>
    <p:extLst>
      <p:ext uri="{BB962C8B-B14F-4D97-AF65-F5344CB8AC3E}">
        <p14:creationId xmlns:p14="http://schemas.microsoft.com/office/powerpoint/2010/main" val="2282033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GB"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84D9421E-016C-4FAB-8245-AB26AE1DD971}" type="slidenum">
              <a:rPr lang="en-GB">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3559718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4D9421E-016C-4FAB-8245-AB26AE1DD971}" type="slidenum">
              <a:rPr lang="en-GB">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3796416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4D9421E-016C-4FAB-8245-AB26AE1DD971}" type="slidenum">
              <a:rPr lang="en-GB">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1306019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7504" y="-4727"/>
            <a:ext cx="8928992"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107504" y="1600201"/>
            <a:ext cx="8928992" cy="434907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2"/>
          <p:cNvSpPr txBox="1">
            <a:spLocks/>
          </p:cNvSpPr>
          <p:nvPr userDrawn="1"/>
        </p:nvSpPr>
        <p:spPr>
          <a:xfrm>
            <a:off x="7524328" y="6237312"/>
            <a:ext cx="1512168" cy="4320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sz="2200" dirty="0">
                <a:solidFill>
                  <a:srgbClr val="4F81BD">
                    <a:lumMod val="60000"/>
                    <a:lumOff val="40000"/>
                  </a:srgbClr>
                </a:solidFill>
                <a:latin typeface="Arial" panose="020B0604020202020204" pitchFamily="34" charset="0"/>
                <a:cs typeface="Arial" panose="020B0604020202020204" pitchFamily="34" charset="0"/>
              </a:rPr>
              <a:t>#glosSTP</a:t>
            </a:r>
          </a:p>
        </p:txBody>
      </p:sp>
    </p:spTree>
    <p:extLst>
      <p:ext uri="{BB962C8B-B14F-4D97-AF65-F5344CB8AC3E}">
        <p14:creationId xmlns:p14="http://schemas.microsoft.com/office/powerpoint/2010/main" val="8421278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2800" b="1" kern="1200">
          <a:solidFill>
            <a:srgbClr val="00499A"/>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83768" y="0"/>
            <a:ext cx="4680520" cy="1124744"/>
          </a:xfrm>
        </p:spPr>
        <p:txBody>
          <a:bodyPr>
            <a:normAutofit fontScale="90000"/>
          </a:bodyPr>
          <a:lstStyle/>
          <a:p>
            <a:br>
              <a:rPr lang="en-GB" dirty="0"/>
            </a:br>
            <a:br>
              <a:rPr lang="en-GB" dirty="0"/>
            </a:br>
            <a:r>
              <a:rPr lang="en-GB" sz="1800" dirty="0">
                <a:effectLst/>
                <a:latin typeface="Arial" panose="020B0604020202020204" pitchFamily="34" charset="0"/>
                <a:ea typeface="DengXian" panose="02010600030101010101" pitchFamily="2" charset="-122"/>
              </a:rPr>
              <a:t>Empowering Children’s Mental Health through a Digital Early Intervention App (</a:t>
            </a:r>
            <a:r>
              <a:rPr lang="en-GB" sz="1800" dirty="0" err="1">
                <a:effectLst/>
                <a:latin typeface="Arial" panose="020B0604020202020204" pitchFamily="34" charset="0"/>
                <a:ea typeface="DengXian" panose="02010600030101010101" pitchFamily="2" charset="-122"/>
              </a:rPr>
              <a:t>Lumi</a:t>
            </a:r>
            <a:r>
              <a:rPr lang="en-GB" sz="1800" dirty="0">
                <a:effectLst/>
                <a:latin typeface="Arial" panose="020B0604020202020204" pitchFamily="34" charset="0"/>
                <a:ea typeface="DengXian" panose="02010600030101010101" pitchFamily="2" charset="-122"/>
              </a:rPr>
              <a:t> Nova) </a:t>
            </a:r>
            <a:br>
              <a:rPr lang="en-GB" dirty="0"/>
            </a:br>
            <a:br>
              <a:rPr lang="en-GB" dirty="0"/>
            </a:br>
            <a:endParaRPr lang="en-GB" sz="2000" b="0" dirty="0"/>
          </a:p>
        </p:txBody>
      </p:sp>
      <p:sp>
        <p:nvSpPr>
          <p:cNvPr id="4" name="Rectangle 3"/>
          <p:cNvSpPr/>
          <p:nvPr/>
        </p:nvSpPr>
        <p:spPr>
          <a:xfrm>
            <a:off x="273085" y="1085291"/>
            <a:ext cx="2520279" cy="471501"/>
          </a:xfrm>
          <a:prstGeom prst="rect">
            <a:avLst/>
          </a:prstGeom>
          <a:ln w="57150"/>
        </p:spPr>
        <p:style>
          <a:lnRef idx="2">
            <a:schemeClr val="accent1"/>
          </a:lnRef>
          <a:fillRef idx="1">
            <a:schemeClr val="lt1"/>
          </a:fillRef>
          <a:effectRef idx="0">
            <a:schemeClr val="accent1"/>
          </a:effectRef>
          <a:fontRef idx="minor">
            <a:schemeClr val="dk1"/>
          </a:fontRef>
        </p:style>
        <p:txBody>
          <a:bodyPr rtlCol="0" anchor="t"/>
          <a:lstStyle/>
          <a:p>
            <a:pPr algn="ctr"/>
            <a:r>
              <a:rPr lang="en-GB" sz="1200" b="1" dirty="0"/>
              <a:t>Project Team</a:t>
            </a:r>
          </a:p>
          <a:p>
            <a:pPr algn="ctr"/>
            <a:r>
              <a:rPr lang="en-GB" sz="1200" b="1"/>
              <a:t>Emma Fitzpatrick &amp; </a:t>
            </a:r>
            <a:r>
              <a:rPr lang="en-GB" sz="1200" b="1" dirty="0"/>
              <a:t>Emma Peace</a:t>
            </a:r>
          </a:p>
        </p:txBody>
      </p:sp>
      <p:sp>
        <p:nvSpPr>
          <p:cNvPr id="6" name="Rectangle 5"/>
          <p:cNvSpPr/>
          <p:nvPr/>
        </p:nvSpPr>
        <p:spPr>
          <a:xfrm>
            <a:off x="-2772816" y="1484784"/>
            <a:ext cx="2448272" cy="1008112"/>
          </a:xfrm>
          <a:prstGeom prst="rect">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Team: Give your names &amp; organisations.</a:t>
            </a:r>
          </a:p>
          <a:p>
            <a:pPr algn="ctr"/>
            <a:r>
              <a:rPr lang="en-GB" sz="1200" dirty="0">
                <a:solidFill>
                  <a:schemeClr val="tx1"/>
                </a:solidFill>
              </a:rPr>
              <a:t>A photo of yourselves would be great.</a:t>
            </a:r>
          </a:p>
        </p:txBody>
      </p:sp>
      <p:sp>
        <p:nvSpPr>
          <p:cNvPr id="8" name="Right Arrow 7"/>
          <p:cNvSpPr/>
          <p:nvPr/>
        </p:nvSpPr>
        <p:spPr>
          <a:xfrm>
            <a:off x="-324544" y="1700808"/>
            <a:ext cx="216024"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101987" y="1675794"/>
            <a:ext cx="2885837" cy="1282412"/>
          </a:xfrm>
          <a:prstGeom prst="rect">
            <a:avLst/>
          </a:prstGeom>
          <a:ln w="57150"/>
        </p:spPr>
        <p:style>
          <a:lnRef idx="2">
            <a:schemeClr val="accent1"/>
          </a:lnRef>
          <a:fillRef idx="1">
            <a:schemeClr val="lt1"/>
          </a:fillRef>
          <a:effectRef idx="0">
            <a:schemeClr val="accent1"/>
          </a:effectRef>
          <a:fontRef idx="minor">
            <a:schemeClr val="dk1"/>
          </a:fontRef>
        </p:style>
        <p:txBody>
          <a:bodyPr rtlCol="0" anchor="t"/>
          <a:lstStyle/>
          <a:p>
            <a:pPr algn="ctr"/>
            <a:r>
              <a:rPr lang="en-GB" sz="600" b="1" u="sng" dirty="0"/>
              <a:t>About the Project</a:t>
            </a:r>
          </a:p>
          <a:p>
            <a:pPr algn="just"/>
            <a:r>
              <a:rPr lang="en-GB" sz="550" dirty="0">
                <a:effectLst/>
                <a:ea typeface="DengXian" panose="02010600030101010101" pitchFamily="2" charset="-122"/>
                <a:cs typeface="Arial" panose="020B0604020202020204" pitchFamily="34" charset="0"/>
              </a:rPr>
              <a:t>Demand for children and young people’s mental health services has increased dramatically. A large-scale survey undertaken by the NHS digital in July 2020 found that rates of probable mental disorders had increased by 48% in children aged 5-16 </a:t>
            </a:r>
            <a:r>
              <a:rPr lang="en-GB" sz="550" dirty="0" err="1">
                <a:effectLst/>
                <a:ea typeface="DengXian" panose="02010600030101010101" pitchFamily="2" charset="-122"/>
                <a:cs typeface="Arial" panose="020B0604020202020204" pitchFamily="34" charset="0"/>
              </a:rPr>
              <a:t>yrs</a:t>
            </a:r>
            <a:r>
              <a:rPr lang="en-GB" sz="550" dirty="0">
                <a:effectLst/>
                <a:ea typeface="DengXian" panose="02010600030101010101" pitchFamily="2" charset="-122"/>
                <a:cs typeface="Arial" panose="020B0604020202020204" pitchFamily="34" charset="0"/>
              </a:rPr>
              <a:t> since 2017. </a:t>
            </a:r>
          </a:p>
          <a:p>
            <a:pPr algn="just"/>
            <a:r>
              <a:rPr lang="en-GB" sz="550" dirty="0">
                <a:effectLst/>
                <a:ea typeface="DengXian" panose="02010600030101010101" pitchFamily="2" charset="-122"/>
                <a:cs typeface="Arial" panose="020B0604020202020204" pitchFamily="34" charset="0"/>
              </a:rPr>
              <a:t> </a:t>
            </a:r>
          </a:p>
          <a:p>
            <a:pPr algn="just"/>
            <a:r>
              <a:rPr lang="en-GB" sz="550" dirty="0">
                <a:effectLst/>
                <a:ea typeface="DengXian" panose="02010600030101010101" pitchFamily="2" charset="-122"/>
                <a:cs typeface="Arial" panose="020B0604020202020204" pitchFamily="34" charset="0"/>
              </a:rPr>
              <a:t>More support is needed for earlier intervention to reduce the number of children and young people escalating to levels of mental health need where a specialist service is required. Children and young people’s mental health is a top priority of the NHS long term plan as 75% of mental health problems in adult life (excluding dementia) start by the age of 18. Recent documents shared by Public Health England show that 3.1% of pupils in Gloucestershire require support with Social, Emotional and Mental </a:t>
            </a:r>
            <a:r>
              <a:rPr lang="en-GB" sz="550" dirty="0">
                <a:ea typeface="DengXian" panose="02010600030101010101" pitchFamily="2" charset="-122"/>
                <a:cs typeface="Arial" panose="020B0604020202020204" pitchFamily="34" charset="0"/>
              </a:rPr>
              <a:t>H</a:t>
            </a:r>
            <a:r>
              <a:rPr lang="en-GB" sz="550" dirty="0">
                <a:effectLst/>
                <a:ea typeface="DengXian" panose="02010600030101010101" pitchFamily="2" charset="-122"/>
                <a:cs typeface="Arial" panose="020B0604020202020204" pitchFamily="34" charset="0"/>
              </a:rPr>
              <a:t>ealth (SEMH) needs (academic year ending 2022). </a:t>
            </a:r>
          </a:p>
          <a:p>
            <a:pPr algn="ctr"/>
            <a:endParaRPr lang="en-GB" sz="1200" b="1" dirty="0"/>
          </a:p>
        </p:txBody>
      </p:sp>
      <p:sp>
        <p:nvSpPr>
          <p:cNvPr id="10" name="Rectangle 9"/>
          <p:cNvSpPr/>
          <p:nvPr/>
        </p:nvSpPr>
        <p:spPr>
          <a:xfrm>
            <a:off x="101987" y="3100726"/>
            <a:ext cx="2885837" cy="1874986"/>
          </a:xfrm>
          <a:prstGeom prst="rect">
            <a:avLst/>
          </a:prstGeom>
          <a:ln w="57150"/>
        </p:spPr>
        <p:style>
          <a:lnRef idx="2">
            <a:schemeClr val="accent1"/>
          </a:lnRef>
          <a:fillRef idx="1">
            <a:schemeClr val="lt1"/>
          </a:fillRef>
          <a:effectRef idx="0">
            <a:schemeClr val="accent1"/>
          </a:effectRef>
          <a:fontRef idx="minor">
            <a:schemeClr val="dk1"/>
          </a:fontRef>
        </p:style>
        <p:txBody>
          <a:bodyPr rtlCol="0" anchor="t"/>
          <a:lstStyle/>
          <a:p>
            <a:pPr algn="ctr"/>
            <a:r>
              <a:rPr lang="en-GB" sz="600" b="1" u="sng" dirty="0"/>
              <a:t>Aims &amp; Objectives</a:t>
            </a:r>
          </a:p>
          <a:p>
            <a:pPr algn="just"/>
            <a:r>
              <a:rPr lang="en-GB" sz="600" b="1" dirty="0"/>
              <a:t>Aim:</a:t>
            </a:r>
          </a:p>
          <a:p>
            <a:pPr algn="just"/>
            <a:r>
              <a:rPr lang="en-GB" sz="550" dirty="0">
                <a:effectLst/>
                <a:latin typeface="Calibri" panose="020F0502020204030204" pitchFamily="34" charset="0"/>
                <a:ea typeface="DengXian" panose="020B0503020204020204" pitchFamily="2" charset="-122"/>
                <a:cs typeface="Calibri" panose="020F0502020204030204" pitchFamily="34" charset="0"/>
              </a:rPr>
              <a:t>The aim of this project is to improve access to mental health services for children, with a focus on addressing anxiety-related issues. The project will employ a technology-based solution to support children self-manage their anxieties. </a:t>
            </a:r>
          </a:p>
          <a:p>
            <a:pPr algn="just"/>
            <a:endParaRPr lang="en-GB" sz="800" b="1" dirty="0">
              <a:latin typeface="Arial" panose="020B0604020202020204" pitchFamily="34" charset="0"/>
              <a:ea typeface="DengXian" panose="020B0503020204020204" pitchFamily="2" charset="-122"/>
            </a:endParaRPr>
          </a:p>
          <a:p>
            <a:pPr algn="just"/>
            <a:r>
              <a:rPr lang="en-GB" sz="600" b="1" dirty="0">
                <a:latin typeface="Calibri" panose="020F0502020204030204" pitchFamily="34" charset="0"/>
                <a:ea typeface="DengXian" panose="020B0503020204020204" pitchFamily="2" charset="-122"/>
                <a:cs typeface="Calibri" panose="020F0502020204030204" pitchFamily="34" charset="0"/>
              </a:rPr>
              <a:t>Objectives:</a:t>
            </a:r>
          </a:p>
          <a:p>
            <a:pPr marL="171450" indent="-171450" algn="just">
              <a:buFont typeface="Arial" panose="020B0604020202020204" pitchFamily="34" charset="0"/>
              <a:buChar char="•"/>
            </a:pPr>
            <a:r>
              <a:rPr lang="en-GB" sz="550" dirty="0">
                <a:effectLst/>
                <a:latin typeface="Calibri" panose="020F0502020204030204" pitchFamily="34" charset="0"/>
                <a:ea typeface="DengXian" panose="02010600030101010101" pitchFamily="2" charset="-122"/>
                <a:cs typeface="Calibri" panose="020F0502020204030204" pitchFamily="34" charset="0"/>
              </a:rPr>
              <a:t>Determine the app's usability by evaluating the ease of navigation, user interface, and engagement level of children during app’s usage</a:t>
            </a:r>
          </a:p>
          <a:p>
            <a:pPr marL="171450" indent="-171450" algn="just">
              <a:buFont typeface="Arial" panose="020B0604020202020204" pitchFamily="34" charset="0"/>
              <a:buChar char="•"/>
            </a:pPr>
            <a:r>
              <a:rPr lang="en-GB" sz="550" dirty="0">
                <a:effectLst/>
                <a:latin typeface="Calibri" panose="020F0502020204030204" pitchFamily="34" charset="0"/>
                <a:ea typeface="DengXian" panose="02010600030101010101" pitchFamily="2" charset="-122"/>
                <a:cs typeface="Calibri" panose="020F0502020204030204" pitchFamily="34" charset="0"/>
              </a:rPr>
              <a:t>Measure the effectiveness of the app in improving children's practical skills to manage fears and anxiety, by assessing their ability to use the learned strategies in real-life situations.</a:t>
            </a:r>
          </a:p>
          <a:p>
            <a:pPr marL="171450" indent="-171450" algn="just">
              <a:buFont typeface="Arial" panose="020B0604020202020204" pitchFamily="34" charset="0"/>
              <a:buChar char="•"/>
            </a:pPr>
            <a:r>
              <a:rPr lang="en-GB" sz="550" dirty="0">
                <a:effectLst/>
                <a:latin typeface="Calibri" panose="020F0502020204030204" pitchFamily="34" charset="0"/>
                <a:ea typeface="DengXian" panose="02010600030101010101" pitchFamily="2" charset="-122"/>
                <a:cs typeface="Calibri" panose="020F0502020204030204" pitchFamily="34" charset="0"/>
              </a:rPr>
              <a:t>Identify any modifications or enhancements required in the app to better suit the specific location and target audience, based on feedback from children, parents, and practitioners.</a:t>
            </a:r>
          </a:p>
          <a:p>
            <a:pPr marL="171450" indent="-171450" algn="just">
              <a:buFont typeface="Arial" panose="020B0604020202020204" pitchFamily="34" charset="0"/>
              <a:buChar char="•"/>
            </a:pPr>
            <a:r>
              <a:rPr lang="en-GB" sz="550" dirty="0">
                <a:effectLst/>
                <a:latin typeface="Calibri" panose="020F0502020204030204" pitchFamily="34" charset="0"/>
                <a:ea typeface="DengXian" panose="02010600030101010101" pitchFamily="2" charset="-122"/>
                <a:cs typeface="Calibri" panose="020F0502020204030204" pitchFamily="34" charset="0"/>
              </a:rPr>
              <a:t>Evaluate the feasibility of implementing the app through a practitioner route by assessing the willingness and capability of practitioners.</a:t>
            </a:r>
          </a:p>
          <a:p>
            <a:pPr marL="171450" indent="-171450" algn="just">
              <a:buFont typeface="Arial" panose="020B0604020202020204" pitchFamily="34" charset="0"/>
              <a:buChar char="•"/>
            </a:pPr>
            <a:r>
              <a:rPr lang="en-GB" sz="550" dirty="0">
                <a:effectLst/>
                <a:latin typeface="Calibri" panose="020F0502020204030204" pitchFamily="34" charset="0"/>
                <a:ea typeface="DengXian" panose="02010600030101010101" pitchFamily="2" charset="-122"/>
                <a:cs typeface="Calibri" panose="020F0502020204030204" pitchFamily="34" charset="0"/>
              </a:rPr>
              <a:t>Complete the pilot test and data collection within 6-9 months to generate a comprehensive report summarising the findings of the pilot test, including recommendations for future service commissioning.</a:t>
            </a:r>
            <a:endParaRPr lang="en-GB" sz="550" b="1" dirty="0">
              <a:latin typeface="Calibri" panose="020F0502020204030204" pitchFamily="34" charset="0"/>
              <a:cs typeface="Calibri" panose="020F0502020204030204" pitchFamily="34" charset="0"/>
            </a:endParaRPr>
          </a:p>
        </p:txBody>
      </p:sp>
      <p:sp>
        <p:nvSpPr>
          <p:cNvPr id="11" name="Rectangle 10"/>
          <p:cNvSpPr/>
          <p:nvPr/>
        </p:nvSpPr>
        <p:spPr>
          <a:xfrm>
            <a:off x="3131840" y="1377207"/>
            <a:ext cx="5854207" cy="3161999"/>
          </a:xfrm>
          <a:prstGeom prst="rect">
            <a:avLst/>
          </a:prstGeom>
          <a:ln w="57150"/>
        </p:spPr>
        <p:style>
          <a:lnRef idx="2">
            <a:schemeClr val="accent1"/>
          </a:lnRef>
          <a:fillRef idx="1">
            <a:schemeClr val="lt1"/>
          </a:fillRef>
          <a:effectRef idx="0">
            <a:schemeClr val="accent1"/>
          </a:effectRef>
          <a:fontRef idx="minor">
            <a:schemeClr val="dk1"/>
          </a:fontRef>
        </p:style>
        <p:txBody>
          <a:bodyPr rtlCol="0" anchor="t"/>
          <a:lstStyle/>
          <a:p>
            <a:pPr algn="ctr"/>
            <a:r>
              <a:rPr lang="en-GB" sz="1200" b="1" dirty="0"/>
              <a:t>Quality Service  Improvement and Redesign (QSIR) Tools: Methodologies used and contribution to your project</a:t>
            </a:r>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p:txBody>
      </p:sp>
      <p:sp>
        <p:nvSpPr>
          <p:cNvPr id="12" name="Rectangle 11"/>
          <p:cNvSpPr/>
          <p:nvPr/>
        </p:nvSpPr>
        <p:spPr>
          <a:xfrm>
            <a:off x="6516216" y="4676401"/>
            <a:ext cx="2448272" cy="1461634"/>
          </a:xfrm>
          <a:prstGeom prst="rect">
            <a:avLst/>
          </a:prstGeom>
          <a:ln w="57150"/>
        </p:spPr>
        <p:style>
          <a:lnRef idx="2">
            <a:schemeClr val="accent1"/>
          </a:lnRef>
          <a:fillRef idx="1">
            <a:schemeClr val="lt1"/>
          </a:fillRef>
          <a:effectRef idx="0">
            <a:schemeClr val="accent1"/>
          </a:effectRef>
          <a:fontRef idx="minor">
            <a:schemeClr val="dk1"/>
          </a:fontRef>
        </p:style>
        <p:txBody>
          <a:bodyPr rtlCol="0" anchor="t"/>
          <a:lstStyle/>
          <a:p>
            <a:pPr algn="ctr"/>
            <a:r>
              <a:rPr lang="en-GB" sz="1000" b="1" dirty="0"/>
              <a:t>Learning for the Improvement Community</a:t>
            </a:r>
          </a:p>
          <a:p>
            <a:pPr algn="ctr"/>
            <a:endParaRPr lang="en-GB" sz="1000" b="1" dirty="0"/>
          </a:p>
          <a:p>
            <a:pPr marL="171450" indent="-171450" algn="just">
              <a:buFont typeface="Arial" panose="020B0604020202020204" pitchFamily="34" charset="0"/>
              <a:buChar char="•"/>
            </a:pPr>
            <a:r>
              <a:rPr lang="en-GB" sz="600" dirty="0"/>
              <a:t>Engaging with key stakeholders before the project planning stage is crucial for aligning aims and objectives.</a:t>
            </a:r>
          </a:p>
          <a:p>
            <a:pPr marL="171450" indent="-171450" algn="just">
              <a:buFont typeface="Arial" panose="020B0604020202020204" pitchFamily="34" charset="0"/>
              <a:buChar char="•"/>
            </a:pPr>
            <a:r>
              <a:rPr lang="en-GB" sz="600" dirty="0"/>
              <a:t>Collaborative efforts in forming the project team are essential to ensure ongoing engagement.</a:t>
            </a:r>
          </a:p>
          <a:p>
            <a:pPr marL="171450" indent="-171450" algn="just">
              <a:buFont typeface="Arial" panose="020B0604020202020204" pitchFamily="34" charset="0"/>
              <a:buChar char="•"/>
            </a:pPr>
            <a:r>
              <a:rPr lang="en-GB" sz="600" dirty="0"/>
              <a:t>Establishing baseline data is vital for measuring the project’s impact and outcomes effectively.</a:t>
            </a:r>
          </a:p>
          <a:p>
            <a:pPr marL="171450" indent="-171450" algn="just">
              <a:buFont typeface="Arial" panose="020B0604020202020204" pitchFamily="34" charset="0"/>
              <a:buChar char="•"/>
            </a:pPr>
            <a:r>
              <a:rPr lang="en-GB" sz="600" dirty="0"/>
              <a:t>Understanding the priorities of stakeholders before assembling the project team to address specific needs e.g. school calendars</a:t>
            </a:r>
          </a:p>
          <a:p>
            <a:pPr marL="171450" indent="-171450" algn="just">
              <a:buFont typeface="Arial" panose="020B0604020202020204" pitchFamily="34" charset="0"/>
              <a:buChar char="•"/>
            </a:pPr>
            <a:r>
              <a:rPr lang="en-GB" sz="600" dirty="0"/>
              <a:t>Gain insights into the level of demand within the geographical area to tailor the project’s scope and resources. </a:t>
            </a:r>
          </a:p>
        </p:txBody>
      </p:sp>
      <p:sp>
        <p:nvSpPr>
          <p:cNvPr id="13" name="Rectangle 12"/>
          <p:cNvSpPr/>
          <p:nvPr/>
        </p:nvSpPr>
        <p:spPr>
          <a:xfrm>
            <a:off x="90305" y="5118232"/>
            <a:ext cx="2885837" cy="1571477"/>
          </a:xfrm>
          <a:prstGeom prst="rect">
            <a:avLst/>
          </a:prstGeom>
          <a:ln w="57150"/>
        </p:spPr>
        <p:style>
          <a:lnRef idx="2">
            <a:schemeClr val="accent1"/>
          </a:lnRef>
          <a:fillRef idx="1">
            <a:schemeClr val="lt1"/>
          </a:fillRef>
          <a:effectRef idx="0">
            <a:schemeClr val="accent1"/>
          </a:effectRef>
          <a:fontRef idx="minor">
            <a:schemeClr val="dk1"/>
          </a:fontRef>
        </p:style>
        <p:txBody>
          <a:bodyPr rtlCol="0" anchor="t"/>
          <a:lstStyle/>
          <a:p>
            <a:pPr algn="ctr"/>
            <a:r>
              <a:rPr lang="en-GB" sz="700" b="1" u="sng" dirty="0"/>
              <a:t>Measures Used</a:t>
            </a:r>
          </a:p>
          <a:p>
            <a:pPr algn="just"/>
            <a:r>
              <a:rPr lang="en-GB" sz="600" b="1" dirty="0"/>
              <a:t>User Engagement Metrics – </a:t>
            </a:r>
            <a:r>
              <a:rPr lang="en-GB" sz="600" dirty="0"/>
              <a:t>We utilised several key metrics to assess user engagement: Conversion rate of Invite’s sent to activated accounts and the breakdown across schools, highlighting the reach of the project; average session time, which gave an understanding of users interest and engagement levels; and demographic analysis by gender and age, providing insights into the profile of our user base.  </a:t>
            </a:r>
          </a:p>
          <a:p>
            <a:pPr algn="just"/>
            <a:endParaRPr lang="en-GB" sz="600" dirty="0"/>
          </a:p>
          <a:p>
            <a:pPr algn="just"/>
            <a:r>
              <a:rPr lang="en-GB" sz="600" b="1" dirty="0"/>
              <a:t>Outcome Score’s</a:t>
            </a:r>
            <a:r>
              <a:rPr lang="en-GB" sz="600" dirty="0"/>
              <a:t>– The app has an in built outcome scale that allows users to rate their feelings before and after an activity. This features as a personal diary which tracks the users progress. </a:t>
            </a:r>
          </a:p>
          <a:p>
            <a:pPr marL="171450" indent="-171450" algn="just">
              <a:buFont typeface="Arial" panose="020B0604020202020204" pitchFamily="34" charset="0"/>
              <a:buChar char="•"/>
            </a:pPr>
            <a:endParaRPr lang="en-GB" sz="600" dirty="0"/>
          </a:p>
          <a:p>
            <a:pPr algn="just"/>
            <a:r>
              <a:rPr lang="en-GB" sz="600" b="1" dirty="0"/>
              <a:t>Feedback on Usability and Satisfaction </a:t>
            </a:r>
            <a:r>
              <a:rPr lang="en-GB" sz="600" dirty="0"/>
              <a:t>– We conducted a survey among practitioners, parents and guardians, which included questions specifically aimed at assessing whether there was an improvement in the user’s mental health. This process provided a preliminary understanding of the app’s benefits and was crucial in gaining early insights into users satisfaction and usability.    </a:t>
            </a:r>
          </a:p>
          <a:p>
            <a:pPr marL="171450" indent="-171450">
              <a:buFont typeface="Arial" panose="020B0604020202020204" pitchFamily="34" charset="0"/>
              <a:buChar char="•"/>
            </a:pPr>
            <a:endParaRPr lang="en-GB" sz="400" b="1" dirty="0"/>
          </a:p>
          <a:p>
            <a:pPr marL="171450" indent="-171450">
              <a:buFont typeface="Arial" panose="020B0604020202020204" pitchFamily="34" charset="0"/>
              <a:buChar char="•"/>
            </a:pPr>
            <a:endParaRPr lang="en-GB" sz="400" b="1" dirty="0"/>
          </a:p>
          <a:p>
            <a:pPr marL="171450" indent="-171450">
              <a:buFont typeface="Arial" panose="020B0604020202020204" pitchFamily="34" charset="0"/>
              <a:buChar char="•"/>
            </a:pPr>
            <a:endParaRPr lang="en-GB" sz="400" b="1" dirty="0"/>
          </a:p>
        </p:txBody>
      </p:sp>
      <p:sp>
        <p:nvSpPr>
          <p:cNvPr id="14" name="Rectangle 13"/>
          <p:cNvSpPr/>
          <p:nvPr/>
        </p:nvSpPr>
        <p:spPr>
          <a:xfrm>
            <a:off x="9684568" y="5207496"/>
            <a:ext cx="2448272" cy="914400"/>
          </a:xfrm>
          <a:prstGeom prst="rect">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Learning: Describe how your work applying QSIR approaches is supporting ICS development and the Improvement Community</a:t>
            </a:r>
          </a:p>
        </p:txBody>
      </p:sp>
      <p:sp>
        <p:nvSpPr>
          <p:cNvPr id="15" name="Rectangle 14"/>
          <p:cNvSpPr/>
          <p:nvPr/>
        </p:nvSpPr>
        <p:spPr>
          <a:xfrm>
            <a:off x="3131840" y="4636802"/>
            <a:ext cx="3168352" cy="2104565"/>
          </a:xfrm>
          <a:prstGeom prst="rect">
            <a:avLst/>
          </a:prstGeom>
          <a:ln w="57150"/>
        </p:spPr>
        <p:style>
          <a:lnRef idx="2">
            <a:schemeClr val="accent1"/>
          </a:lnRef>
          <a:fillRef idx="1">
            <a:schemeClr val="lt1"/>
          </a:fillRef>
          <a:effectRef idx="0">
            <a:schemeClr val="accent1"/>
          </a:effectRef>
          <a:fontRef idx="minor">
            <a:schemeClr val="dk1"/>
          </a:fontRef>
        </p:style>
        <p:txBody>
          <a:bodyPr rtlCol="0" anchor="t"/>
          <a:lstStyle/>
          <a:p>
            <a:pPr algn="ctr"/>
            <a:r>
              <a:rPr lang="en-GB" sz="1000" b="1" dirty="0"/>
              <a:t>Project Outcomes, Progress and Impact</a:t>
            </a:r>
          </a:p>
          <a:p>
            <a:pPr algn="just"/>
            <a:r>
              <a:rPr lang="en-GB" sz="800" b="1" u="sng" dirty="0">
                <a:latin typeface="Calibri" panose="020F0502020204030204" pitchFamily="34" charset="0"/>
                <a:ea typeface="DengXian" panose="020B0503020204020204" pitchFamily="2" charset="-122"/>
                <a:cs typeface="Calibri" panose="020F0502020204030204" pitchFamily="34" charset="0"/>
              </a:rPr>
              <a:t>Project Outcomes:</a:t>
            </a:r>
            <a:endParaRPr lang="en-GB" sz="600" dirty="0">
              <a:latin typeface="Calibri" panose="020F0502020204030204" pitchFamily="34" charset="0"/>
              <a:ea typeface="DengXian" panose="020B0503020204020204" pitchFamily="2" charset="-122"/>
              <a:cs typeface="Calibri" panose="020F0502020204030204" pitchFamily="34" charset="0"/>
            </a:endParaRPr>
          </a:p>
          <a:p>
            <a:pPr algn="just"/>
            <a:r>
              <a:rPr lang="en-GB" sz="700" b="1" dirty="0">
                <a:latin typeface="Calibri" panose="020F0502020204030204" pitchFamily="34" charset="0"/>
                <a:ea typeface="DengXian" panose="020B0503020204020204" pitchFamily="2" charset="-122"/>
                <a:cs typeface="Calibri" panose="020F0502020204030204" pitchFamily="34" charset="0"/>
              </a:rPr>
              <a:t>Improved Access to Support  </a:t>
            </a:r>
            <a:r>
              <a:rPr lang="en-GB" sz="600" dirty="0">
                <a:latin typeface="Calibri" panose="020F0502020204030204" pitchFamily="34" charset="0"/>
                <a:ea typeface="DengXian" panose="020B0503020204020204" pitchFamily="2" charset="-122"/>
                <a:cs typeface="Calibri" panose="020F0502020204030204" pitchFamily="34" charset="0"/>
              </a:rPr>
              <a:t>- The app has enhanced accessibility to support children with their fears and anxieties, this was evident in the user metrics, whereby the majority of user’s activated their accounts within 0-4 days.</a:t>
            </a:r>
          </a:p>
          <a:p>
            <a:pPr algn="just"/>
            <a:endParaRPr lang="en-GB" sz="600" b="1" dirty="0">
              <a:latin typeface="Calibri" panose="020F0502020204030204" pitchFamily="34" charset="0"/>
              <a:ea typeface="DengXian" panose="020B0503020204020204" pitchFamily="2" charset="-122"/>
              <a:cs typeface="Calibri" panose="020F0502020204030204" pitchFamily="34" charset="0"/>
            </a:endParaRPr>
          </a:p>
          <a:p>
            <a:pPr algn="just"/>
            <a:r>
              <a:rPr lang="en-GB" sz="700" b="1" dirty="0">
                <a:latin typeface="Calibri" panose="020F0502020204030204" pitchFamily="34" charset="0"/>
                <a:ea typeface="DengXian" panose="020B0503020204020204" pitchFamily="2" charset="-122"/>
                <a:cs typeface="Calibri" panose="020F0502020204030204" pitchFamily="34" charset="0"/>
              </a:rPr>
              <a:t>Improvement in Mental Health for Users </a:t>
            </a:r>
            <a:r>
              <a:rPr lang="en-GB" sz="600" b="1" dirty="0">
                <a:latin typeface="Calibri" panose="020F0502020204030204" pitchFamily="34" charset="0"/>
                <a:ea typeface="DengXian" panose="020B0503020204020204" pitchFamily="2" charset="-122"/>
                <a:cs typeface="Calibri" panose="020F0502020204030204" pitchFamily="34" charset="0"/>
              </a:rPr>
              <a:t>– </a:t>
            </a:r>
            <a:r>
              <a:rPr lang="en-GB" sz="600" dirty="0">
                <a:latin typeface="Calibri" panose="020F0502020204030204" pitchFamily="34" charset="0"/>
                <a:ea typeface="DengXian" panose="020B0503020204020204" pitchFamily="2" charset="-122"/>
                <a:cs typeface="Calibri" panose="020F0502020204030204" pitchFamily="34" charset="0"/>
              </a:rPr>
              <a:t>There were noticeable improvements in users mental health and wellbeing; as shown in the conducted survey, reflecting the app’s effectiveness.</a:t>
            </a:r>
          </a:p>
          <a:p>
            <a:pPr algn="just"/>
            <a:endParaRPr lang="en-GB" sz="600" b="1" dirty="0">
              <a:latin typeface="Calibri" panose="020F0502020204030204" pitchFamily="34" charset="0"/>
              <a:ea typeface="DengXian" panose="020B0503020204020204" pitchFamily="2" charset="-122"/>
              <a:cs typeface="Calibri" panose="020F0502020204030204" pitchFamily="34" charset="0"/>
            </a:endParaRPr>
          </a:p>
          <a:p>
            <a:pPr algn="just"/>
            <a:r>
              <a:rPr lang="en-GB" sz="700" b="1" dirty="0">
                <a:latin typeface="Calibri" panose="020F0502020204030204" pitchFamily="34" charset="0"/>
                <a:ea typeface="DengXian" panose="020B0503020204020204" pitchFamily="2" charset="-122"/>
                <a:cs typeface="Calibri" panose="020F0502020204030204" pitchFamily="34" charset="0"/>
              </a:rPr>
              <a:t>Increased Self-Management </a:t>
            </a:r>
            <a:r>
              <a:rPr lang="en-GB" sz="600" b="1" dirty="0">
                <a:latin typeface="Calibri" panose="020F0502020204030204" pitchFamily="34" charset="0"/>
                <a:ea typeface="DengXian" panose="020B0503020204020204" pitchFamily="2" charset="-122"/>
                <a:cs typeface="Calibri" panose="020F0502020204030204" pitchFamily="34" charset="0"/>
              </a:rPr>
              <a:t>– </a:t>
            </a:r>
            <a:r>
              <a:rPr lang="en-GB" sz="600" dirty="0">
                <a:latin typeface="Calibri" panose="020F0502020204030204" pitchFamily="34" charset="0"/>
                <a:ea typeface="DengXian" panose="020B0503020204020204" pitchFamily="2" charset="-122"/>
                <a:cs typeface="Calibri" panose="020F0502020204030204" pitchFamily="34" charset="0"/>
              </a:rPr>
              <a:t>The app empowered children and young people to manage their own wellbeing more effectively, encompassing a sense of independence and self-resilience.</a:t>
            </a:r>
          </a:p>
          <a:p>
            <a:pPr algn="just"/>
            <a:endParaRPr lang="en-GB" sz="600" b="1" dirty="0">
              <a:latin typeface="Calibri" panose="020F0502020204030204" pitchFamily="34" charset="0"/>
              <a:ea typeface="DengXian" panose="020B0503020204020204" pitchFamily="2" charset="-122"/>
              <a:cs typeface="Calibri" panose="020F0502020204030204" pitchFamily="34" charset="0"/>
            </a:endParaRPr>
          </a:p>
          <a:p>
            <a:pPr algn="just"/>
            <a:r>
              <a:rPr lang="en-GB" sz="800" b="1" u="sng" dirty="0">
                <a:latin typeface="Calibri" panose="020F0502020204030204" pitchFamily="34" charset="0"/>
                <a:ea typeface="DengXian" panose="020B0503020204020204" pitchFamily="2" charset="-122"/>
                <a:cs typeface="Calibri" panose="020F0502020204030204" pitchFamily="34" charset="0"/>
              </a:rPr>
              <a:t>Progress and Impact:</a:t>
            </a:r>
            <a:endParaRPr lang="en-GB" sz="600" b="1" u="sng" dirty="0">
              <a:latin typeface="Calibri" panose="020F0502020204030204" pitchFamily="34" charset="0"/>
              <a:ea typeface="DengXian" panose="020B0503020204020204" pitchFamily="2" charset="-122"/>
              <a:cs typeface="Calibri" panose="020F0502020204030204" pitchFamily="34" charset="0"/>
            </a:endParaRPr>
          </a:p>
          <a:p>
            <a:pPr algn="just"/>
            <a:r>
              <a:rPr lang="en-GB" sz="600" dirty="0">
                <a:latin typeface="Calibri" panose="020F0502020204030204" pitchFamily="34" charset="0"/>
                <a:ea typeface="DengXian" panose="020B0503020204020204" pitchFamily="2" charset="-122"/>
                <a:cs typeface="Calibri" panose="020F0502020204030204" pitchFamily="34" charset="0"/>
              </a:rPr>
              <a:t>The app achieved a 71% uptake rate from the invites sent out by practitioners, signifying demand for support. Parents and guardians reported their satisfaction with the ease of using the app and observed initial improvements in their children’s mental health and wellbeing. Furthermore, </a:t>
            </a:r>
            <a:r>
              <a:rPr lang="en-GB" sz="600" dirty="0"/>
              <a:t>practitioners</a:t>
            </a:r>
            <a:r>
              <a:rPr lang="en-GB" sz="600" dirty="0">
                <a:latin typeface="Calibri" panose="020F0502020204030204" pitchFamily="34" charset="0"/>
                <a:ea typeface="DengXian" panose="020B0503020204020204" pitchFamily="2" charset="-122"/>
                <a:cs typeface="Calibri" panose="020F0502020204030204" pitchFamily="34" charset="0"/>
              </a:rPr>
              <a:t> have reported a reduction in Social, Emotional, Mental Health (SEMH) incidents among children using the app. </a:t>
            </a:r>
          </a:p>
        </p:txBody>
      </p:sp>
      <p:sp>
        <p:nvSpPr>
          <p:cNvPr id="16" name="Rectangle 15"/>
          <p:cNvSpPr/>
          <p:nvPr/>
        </p:nvSpPr>
        <p:spPr>
          <a:xfrm>
            <a:off x="9555142" y="745696"/>
            <a:ext cx="2448272" cy="2198255"/>
          </a:xfrm>
          <a:prstGeom prst="rect">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rPr>
              <a:t>Describe the key tools and approaches used, including illustrations of your applications e.g.</a:t>
            </a:r>
          </a:p>
          <a:p>
            <a:pPr marL="171450" indent="-171450">
              <a:buFont typeface="Arial" panose="020B0604020202020204" pitchFamily="34" charset="0"/>
              <a:buChar char="•"/>
            </a:pPr>
            <a:r>
              <a:rPr lang="en-GB" sz="1200" dirty="0">
                <a:solidFill>
                  <a:schemeClr val="tx1"/>
                </a:solidFill>
              </a:rPr>
              <a:t>Pathway map</a:t>
            </a:r>
          </a:p>
          <a:p>
            <a:pPr marL="171450" indent="-171450">
              <a:buFont typeface="Arial" panose="020B0604020202020204" pitchFamily="34" charset="0"/>
              <a:buChar char="•"/>
            </a:pPr>
            <a:r>
              <a:rPr lang="en-GB" sz="1200" dirty="0">
                <a:solidFill>
                  <a:schemeClr val="tx1"/>
                </a:solidFill>
              </a:rPr>
              <a:t>Driver Diagram</a:t>
            </a:r>
          </a:p>
          <a:p>
            <a:pPr marL="171450" indent="-171450">
              <a:buFont typeface="Arial" panose="020B0604020202020204" pitchFamily="34" charset="0"/>
              <a:buChar char="•"/>
            </a:pPr>
            <a:r>
              <a:rPr lang="en-GB" sz="1200" dirty="0">
                <a:solidFill>
                  <a:schemeClr val="tx1"/>
                </a:solidFill>
              </a:rPr>
              <a:t>Application of PDSA Cycles</a:t>
            </a:r>
          </a:p>
          <a:p>
            <a:pPr marL="171450" indent="-171450">
              <a:buFont typeface="Arial" panose="020B0604020202020204" pitchFamily="34" charset="0"/>
              <a:buChar char="•"/>
            </a:pPr>
            <a:r>
              <a:rPr lang="en-GB" sz="1200" dirty="0">
                <a:solidFill>
                  <a:schemeClr val="tx1"/>
                </a:solidFill>
              </a:rPr>
              <a:t>Pareto Analysis</a:t>
            </a:r>
          </a:p>
          <a:p>
            <a:pPr marL="171450" indent="-171450">
              <a:buFont typeface="Arial" panose="020B0604020202020204" pitchFamily="34" charset="0"/>
              <a:buChar char="•"/>
            </a:pPr>
            <a:r>
              <a:rPr lang="en-GB" sz="1200" dirty="0">
                <a:solidFill>
                  <a:schemeClr val="tx1"/>
                </a:solidFill>
              </a:rPr>
              <a:t>Stakeholder Maps</a:t>
            </a:r>
          </a:p>
          <a:p>
            <a:pPr marL="171450" indent="-171450">
              <a:buFont typeface="Arial" panose="020B0604020202020204" pitchFamily="34" charset="0"/>
              <a:buChar char="•"/>
            </a:pPr>
            <a:r>
              <a:rPr lang="en-GB" sz="1200" dirty="0">
                <a:solidFill>
                  <a:schemeClr val="tx1"/>
                </a:solidFill>
              </a:rPr>
              <a:t>Run/SPC charts</a:t>
            </a:r>
          </a:p>
          <a:p>
            <a:pPr algn="ctr"/>
            <a:endParaRPr lang="en-GB" sz="1200" dirty="0">
              <a:solidFill>
                <a:schemeClr val="tx1"/>
              </a:solidFill>
            </a:endParaRPr>
          </a:p>
          <a:p>
            <a:pPr algn="ctr"/>
            <a:endParaRPr lang="en-GB" sz="1200" dirty="0">
              <a:solidFill>
                <a:schemeClr val="tx1"/>
              </a:solidFill>
            </a:endParaRPr>
          </a:p>
        </p:txBody>
      </p:sp>
      <p:sp>
        <p:nvSpPr>
          <p:cNvPr id="17" name="Right Arrow 16"/>
          <p:cNvSpPr/>
          <p:nvPr/>
        </p:nvSpPr>
        <p:spPr>
          <a:xfrm flipH="1">
            <a:off x="9265614" y="1484784"/>
            <a:ext cx="27493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ight Arrow 17"/>
          <p:cNvSpPr/>
          <p:nvPr/>
        </p:nvSpPr>
        <p:spPr>
          <a:xfrm flipH="1">
            <a:off x="9403083" y="5470376"/>
            <a:ext cx="27493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Rectangle 18"/>
          <p:cNvSpPr/>
          <p:nvPr/>
        </p:nvSpPr>
        <p:spPr>
          <a:xfrm>
            <a:off x="9684568" y="4140563"/>
            <a:ext cx="2448272" cy="914400"/>
          </a:xfrm>
          <a:prstGeom prst="rect">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Outcomes: can include a photo of your improvement in action e.g. education event, new information/forms.</a:t>
            </a:r>
          </a:p>
        </p:txBody>
      </p:sp>
      <p:sp>
        <p:nvSpPr>
          <p:cNvPr id="20" name="Right Arrow 19"/>
          <p:cNvSpPr/>
          <p:nvPr/>
        </p:nvSpPr>
        <p:spPr>
          <a:xfrm flipH="1">
            <a:off x="9386863" y="4237723"/>
            <a:ext cx="27493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Rounded Rectangle 20"/>
          <p:cNvSpPr/>
          <p:nvPr/>
        </p:nvSpPr>
        <p:spPr>
          <a:xfrm>
            <a:off x="-3772776" y="-127246"/>
            <a:ext cx="3312368" cy="128943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a:t>This poster will be printed at A1 size  for Content will be very expanded, so do use zoom to complete sections as needed</a:t>
            </a:r>
          </a:p>
        </p:txBody>
      </p:sp>
      <p:sp>
        <p:nvSpPr>
          <p:cNvPr id="22" name="Rectangle 21"/>
          <p:cNvSpPr/>
          <p:nvPr/>
        </p:nvSpPr>
        <p:spPr>
          <a:xfrm>
            <a:off x="-2772816" y="2655633"/>
            <a:ext cx="2448272" cy="1008112"/>
          </a:xfrm>
          <a:prstGeom prst="rect">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About: give some background and context to your project. What was the problem,  health need or transformation opportunity you were addressing?</a:t>
            </a:r>
          </a:p>
        </p:txBody>
      </p:sp>
      <p:sp>
        <p:nvSpPr>
          <p:cNvPr id="23" name="Rectangle 22"/>
          <p:cNvSpPr/>
          <p:nvPr/>
        </p:nvSpPr>
        <p:spPr>
          <a:xfrm>
            <a:off x="-2772816" y="4399602"/>
            <a:ext cx="2448272" cy="684076"/>
          </a:xfrm>
          <a:prstGeom prst="rect">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Keep these SMART</a:t>
            </a:r>
          </a:p>
        </p:txBody>
      </p:sp>
      <p:sp>
        <p:nvSpPr>
          <p:cNvPr id="24" name="Rectangle 23"/>
          <p:cNvSpPr/>
          <p:nvPr/>
        </p:nvSpPr>
        <p:spPr>
          <a:xfrm>
            <a:off x="-2790091" y="5779858"/>
            <a:ext cx="2448272" cy="684076"/>
          </a:xfrm>
          <a:prstGeom prst="rect">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Describe you metrics and measurement for improvement approach</a:t>
            </a:r>
          </a:p>
        </p:txBody>
      </p:sp>
      <p:sp>
        <p:nvSpPr>
          <p:cNvPr id="25" name="Right Arrow 24"/>
          <p:cNvSpPr/>
          <p:nvPr/>
        </p:nvSpPr>
        <p:spPr>
          <a:xfrm>
            <a:off x="-330061" y="5905872"/>
            <a:ext cx="216024"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6" name="Right Arrow 25"/>
          <p:cNvSpPr/>
          <p:nvPr/>
        </p:nvSpPr>
        <p:spPr>
          <a:xfrm>
            <a:off x="-324544" y="4464006"/>
            <a:ext cx="216024"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Right Arrow 26"/>
          <p:cNvSpPr/>
          <p:nvPr/>
        </p:nvSpPr>
        <p:spPr>
          <a:xfrm>
            <a:off x="-337537" y="2879050"/>
            <a:ext cx="216024"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677" r="4117"/>
          <a:stretch/>
        </p:blipFill>
        <p:spPr bwMode="auto">
          <a:xfrm>
            <a:off x="7740352" y="88823"/>
            <a:ext cx="1224136" cy="1225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7257855" y="6275230"/>
            <a:ext cx="1728192" cy="377407"/>
          </a:xfrm>
          <a:prstGeom prst="rect">
            <a:avLst/>
          </a:prstGeom>
          <a:solidFill>
            <a:srgbClr val="0070C0"/>
          </a:solidFill>
          <a:ln>
            <a:noFill/>
          </a:ln>
          <a:effectLst>
            <a:glow rad="63500">
              <a:schemeClr val="accent5">
                <a:satMod val="175000"/>
                <a:alpha val="40000"/>
              </a:schemeClr>
            </a:glo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t>#one_glos</a:t>
            </a:r>
          </a:p>
        </p:txBody>
      </p:sp>
      <p:pic>
        <p:nvPicPr>
          <p:cNvPr id="7" name="Picture 6">
            <a:extLst>
              <a:ext uri="{FF2B5EF4-FFF2-40B4-BE49-F238E27FC236}">
                <a16:creationId xmlns:a16="http://schemas.microsoft.com/office/drawing/2014/main" id="{B018DC88-4E7C-86CE-9F3D-B26BC2E0D880}"/>
              </a:ext>
            </a:extLst>
          </p:cNvPr>
          <p:cNvPicPr>
            <a:picLocks noChangeAspect="1"/>
          </p:cNvPicPr>
          <p:nvPr/>
        </p:nvPicPr>
        <p:blipFill>
          <a:blip r:embed="rId4"/>
          <a:stretch>
            <a:fillRect/>
          </a:stretch>
        </p:blipFill>
        <p:spPr>
          <a:xfrm>
            <a:off x="3384670" y="1890848"/>
            <a:ext cx="2425383" cy="1352120"/>
          </a:xfrm>
          <a:prstGeom prst="rect">
            <a:avLst/>
          </a:prstGeom>
        </p:spPr>
      </p:pic>
      <p:pic>
        <p:nvPicPr>
          <p:cNvPr id="51" name="Picture 50">
            <a:extLst>
              <a:ext uri="{FF2B5EF4-FFF2-40B4-BE49-F238E27FC236}">
                <a16:creationId xmlns:a16="http://schemas.microsoft.com/office/drawing/2014/main" id="{0AD4F601-52FF-9383-F024-7E1C250F01CA}"/>
              </a:ext>
            </a:extLst>
          </p:cNvPr>
          <p:cNvPicPr>
            <a:picLocks noChangeAspect="1"/>
          </p:cNvPicPr>
          <p:nvPr/>
        </p:nvPicPr>
        <p:blipFill>
          <a:blip r:embed="rId5"/>
          <a:stretch>
            <a:fillRect/>
          </a:stretch>
        </p:blipFill>
        <p:spPr>
          <a:xfrm>
            <a:off x="6055470" y="1913805"/>
            <a:ext cx="2634669" cy="1352119"/>
          </a:xfrm>
          <a:prstGeom prst="rect">
            <a:avLst/>
          </a:prstGeom>
        </p:spPr>
      </p:pic>
      <p:pic>
        <p:nvPicPr>
          <p:cNvPr id="53" name="Picture 52">
            <a:extLst>
              <a:ext uri="{FF2B5EF4-FFF2-40B4-BE49-F238E27FC236}">
                <a16:creationId xmlns:a16="http://schemas.microsoft.com/office/drawing/2014/main" id="{ACD248BB-5202-7E9B-035E-6A37BEB2EF15}"/>
              </a:ext>
            </a:extLst>
          </p:cNvPr>
          <p:cNvPicPr>
            <a:picLocks noChangeAspect="1"/>
          </p:cNvPicPr>
          <p:nvPr/>
        </p:nvPicPr>
        <p:blipFill>
          <a:blip r:embed="rId6"/>
          <a:stretch>
            <a:fillRect/>
          </a:stretch>
        </p:blipFill>
        <p:spPr>
          <a:xfrm>
            <a:off x="3384670" y="3311098"/>
            <a:ext cx="2302902" cy="1073241"/>
          </a:xfrm>
          <a:prstGeom prst="rect">
            <a:avLst/>
          </a:prstGeom>
        </p:spPr>
      </p:pic>
      <p:graphicFrame>
        <p:nvGraphicFramePr>
          <p:cNvPr id="30" name="Chart 29">
            <a:extLst>
              <a:ext uri="{FF2B5EF4-FFF2-40B4-BE49-F238E27FC236}">
                <a16:creationId xmlns:a16="http://schemas.microsoft.com/office/drawing/2014/main" id="{D4D65FFC-3081-5857-6C08-2538D8BAC637}"/>
              </a:ext>
            </a:extLst>
          </p:cNvPr>
          <p:cNvGraphicFramePr>
            <a:graphicFrameLocks/>
          </p:cNvGraphicFramePr>
          <p:nvPr>
            <p:extLst>
              <p:ext uri="{D42A27DB-BD31-4B8C-83A1-F6EECF244321}">
                <p14:modId xmlns:p14="http://schemas.microsoft.com/office/powerpoint/2010/main" val="535146231"/>
              </p:ext>
            </p:extLst>
          </p:nvPr>
        </p:nvGraphicFramePr>
        <p:xfrm>
          <a:off x="5824632" y="3311098"/>
          <a:ext cx="3096343" cy="1156634"/>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859591073"/>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9D336B1163D549B291A59B57E33308" ma:contentTypeVersion="13" ma:contentTypeDescription="Create a new document." ma:contentTypeScope="" ma:versionID="5b8ced3c9c3ee8f5c2d2586e0188023c">
  <xsd:schema xmlns:xsd="http://www.w3.org/2001/XMLSchema" xmlns:xs="http://www.w3.org/2001/XMLSchema" xmlns:p="http://schemas.microsoft.com/office/2006/metadata/properties" xmlns:ns2="a4cc011d-139f-474c-8dfe-08c8e01ed37b" xmlns:ns3="97f069ef-c826-4095-8086-4f04868064dd" targetNamespace="http://schemas.microsoft.com/office/2006/metadata/properties" ma:root="true" ma:fieldsID="87dee7faf229061883a5790940baf0b8" ns2:_="" ns3:_="">
    <xsd:import namespace="a4cc011d-139f-474c-8dfe-08c8e01ed37b"/>
    <xsd:import namespace="97f069ef-c826-4095-8086-4f04868064d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c011d-139f-474c-8dfe-08c8e01ed3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f069ef-c826-4095-8086-4f04868064d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037c8948-ef55-4548-b963-40528ac66980}" ma:internalName="TaxCatchAll" ma:showField="CatchAllData" ma:web="97f069ef-c826-4095-8086-4f04868064dd">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0E4411-7FDB-4698-A216-7601D74AC4F1}"/>
</file>

<file path=customXml/itemProps2.xml><?xml version="1.0" encoding="utf-8"?>
<ds:datastoreItem xmlns:ds="http://schemas.openxmlformats.org/officeDocument/2006/customXml" ds:itemID="{12230C83-1108-498B-9A2A-76B9631F2B6A}"/>
</file>

<file path=docProps/app.xml><?xml version="1.0" encoding="utf-8"?>
<Properties xmlns="http://schemas.openxmlformats.org/officeDocument/2006/extended-properties" xmlns:vt="http://schemas.openxmlformats.org/officeDocument/2006/docPropsVTypes">
  <Template/>
  <TotalTime>996</TotalTime>
  <Words>964</Words>
  <Application>Microsoft Office PowerPoint</Application>
  <PresentationFormat>On-screen Show (4:3)</PresentationFormat>
  <Paragraphs>63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3_Office Theme</vt:lpstr>
      <vt:lpstr>  Empowering Children’s Mental Health through a Digital Early Intervention App (Lumi Nova)   </vt:lpstr>
    </vt:vector>
  </TitlesOfParts>
  <Company>Gloucestershire 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dc:title>
  <dc:creator>Kathryn Hall</dc:creator>
  <cp:lastModifiedBy>FITZPATRICK, Emma (NHS GLOUCESTERSHIRE ICB - 11M)</cp:lastModifiedBy>
  <cp:revision>35</cp:revision>
  <cp:lastPrinted>2019-05-15T13:02:23Z</cp:lastPrinted>
  <dcterms:created xsi:type="dcterms:W3CDTF">2018-11-07T06:23:48Z</dcterms:created>
  <dcterms:modified xsi:type="dcterms:W3CDTF">2023-11-20T12:44:56Z</dcterms:modified>
</cp:coreProperties>
</file>