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7"/>
  </p:notesMasterIdLst>
  <p:sldIdLst>
    <p:sldId id="1923" r:id="rId6"/>
    <p:sldId id="2147472999" r:id="rId7"/>
    <p:sldId id="2147473003" r:id="rId8"/>
    <p:sldId id="2147474045" r:id="rId9"/>
    <p:sldId id="2147474046" r:id="rId10"/>
    <p:sldId id="2147473004" r:id="rId11"/>
    <p:sldId id="2147474036" r:id="rId12"/>
    <p:sldId id="2147474038" r:id="rId13"/>
    <p:sldId id="2147474037" r:id="rId14"/>
    <p:sldId id="2147474029" r:id="rId15"/>
    <p:sldId id="2147474030" r:id="rId16"/>
    <p:sldId id="2147474033" r:id="rId17"/>
    <p:sldId id="2147474039" r:id="rId18"/>
    <p:sldId id="2147474040" r:id="rId19"/>
    <p:sldId id="2147474031" r:id="rId20"/>
    <p:sldId id="2147474034" r:id="rId21"/>
    <p:sldId id="2147474043" r:id="rId22"/>
    <p:sldId id="2147474044" r:id="rId23"/>
    <p:sldId id="2147473001" r:id="rId24"/>
    <p:sldId id="2147473002" r:id="rId25"/>
    <p:sldId id="21474740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C31F39-09FC-A161-AEDA-7823DFE00A98}" name="WATSON, Joanne (NHS DEVON ICB - 15N)" initials="W1" userId="S::jo.watson3_nhs.net#ext#@nhsengland.onmicrosoft.com::56721076-34f6-4379-9e39-14498d7385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1D066-00CD-49FE-B0B8-EE783064C838}"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n-GB"/>
        </a:p>
      </dgm:t>
    </dgm:pt>
    <dgm:pt modelId="{81DF5641-89AF-43FB-A4E0-5A648E2CCA3B}">
      <dgm:prSet custT="1"/>
      <dgm:spPr/>
      <dgm:t>
        <a:bodyPr/>
        <a:lstStyle/>
        <a:p>
          <a:pPr algn="l"/>
          <a:r>
            <a:rPr lang="en-GB" sz="2200" b="1">
              <a:solidFill>
                <a:schemeClr val="tx1"/>
              </a:solidFill>
            </a:rPr>
            <a:t>Pharmacy First - Clinical pathways</a:t>
          </a:r>
        </a:p>
      </dgm:t>
    </dgm:pt>
    <dgm:pt modelId="{BC2AFC2A-02F6-41B2-8862-3CD5EAF52C44}" type="parTrans" cxnId="{620FAFDD-8939-48AB-8AE7-36D441100AFB}">
      <dgm:prSet/>
      <dgm:spPr/>
      <dgm:t>
        <a:bodyPr/>
        <a:lstStyle/>
        <a:p>
          <a:pPr algn="l"/>
          <a:endParaRPr lang="en-GB" sz="2200">
            <a:solidFill>
              <a:schemeClr val="tx1"/>
            </a:solidFill>
          </a:endParaRPr>
        </a:p>
      </dgm:t>
    </dgm:pt>
    <dgm:pt modelId="{16D4AFC9-8C72-4EE7-8022-8F6F456CEEA1}" type="sibTrans" cxnId="{620FAFDD-8939-48AB-8AE7-36D441100AFB}">
      <dgm:prSet/>
      <dgm:spPr/>
      <dgm:t>
        <a:bodyPr/>
        <a:lstStyle/>
        <a:p>
          <a:pPr algn="l"/>
          <a:endParaRPr lang="en-GB" sz="2200">
            <a:solidFill>
              <a:schemeClr val="tx1"/>
            </a:solidFill>
          </a:endParaRPr>
        </a:p>
      </dgm:t>
    </dgm:pt>
    <dgm:pt modelId="{E7120CD4-1BE4-48F3-9F78-BD147551260D}">
      <dgm:prSet custT="1"/>
      <dgm:spPr/>
      <dgm:t>
        <a:bodyPr/>
        <a:lstStyle/>
        <a:p>
          <a:pPr algn="l"/>
          <a:r>
            <a:rPr lang="en-GB" sz="2200" b="1">
              <a:solidFill>
                <a:schemeClr val="tx1"/>
              </a:solidFill>
            </a:rPr>
            <a:t>Pharmacy First - Referrals for minor illness </a:t>
          </a:r>
        </a:p>
      </dgm:t>
    </dgm:pt>
    <dgm:pt modelId="{FBE6193B-C124-4240-8A07-ED5C7C7745CF}" type="parTrans" cxnId="{AB71111B-FD46-4630-AC5E-D46C1B1A899A}">
      <dgm:prSet/>
      <dgm:spPr/>
      <dgm:t>
        <a:bodyPr/>
        <a:lstStyle/>
        <a:p>
          <a:pPr algn="l"/>
          <a:endParaRPr lang="en-GB" sz="2200">
            <a:solidFill>
              <a:schemeClr val="tx1"/>
            </a:solidFill>
          </a:endParaRPr>
        </a:p>
      </dgm:t>
    </dgm:pt>
    <dgm:pt modelId="{3676AF00-F57F-4C19-999C-DE80DAC02254}" type="sibTrans" cxnId="{AB71111B-FD46-4630-AC5E-D46C1B1A899A}">
      <dgm:prSet/>
      <dgm:spPr/>
      <dgm:t>
        <a:bodyPr/>
        <a:lstStyle/>
        <a:p>
          <a:pPr algn="l"/>
          <a:endParaRPr lang="en-GB" sz="2200">
            <a:solidFill>
              <a:schemeClr val="tx1"/>
            </a:solidFill>
          </a:endParaRPr>
        </a:p>
      </dgm:t>
    </dgm:pt>
    <dgm:pt modelId="{CF6A0C58-C34C-4065-A6EA-7BDEE9E02D64}">
      <dgm:prSet custT="1"/>
      <dgm:spPr/>
      <dgm:t>
        <a:bodyPr/>
        <a:lstStyle/>
        <a:p>
          <a:pPr algn="l"/>
          <a:r>
            <a:rPr lang="en-GB" sz="2200" b="1">
              <a:solidFill>
                <a:schemeClr val="tx1"/>
              </a:solidFill>
            </a:rPr>
            <a:t>Pharmacy First - Urgent repeat medicines supply </a:t>
          </a:r>
        </a:p>
      </dgm:t>
    </dgm:pt>
    <dgm:pt modelId="{BB9D34C0-B2D5-4628-AF3F-78AF98149556}" type="parTrans" cxnId="{490AA2DC-1AE4-4CE4-84C3-EAB02C439795}">
      <dgm:prSet/>
      <dgm:spPr/>
      <dgm:t>
        <a:bodyPr/>
        <a:lstStyle/>
        <a:p>
          <a:pPr algn="l"/>
          <a:endParaRPr lang="en-GB" sz="2200">
            <a:solidFill>
              <a:schemeClr val="tx1"/>
            </a:solidFill>
          </a:endParaRPr>
        </a:p>
      </dgm:t>
    </dgm:pt>
    <dgm:pt modelId="{1A4BD5C2-2D9B-421A-8C6E-2B935321FD1C}" type="sibTrans" cxnId="{490AA2DC-1AE4-4CE4-84C3-EAB02C439795}">
      <dgm:prSet/>
      <dgm:spPr/>
      <dgm:t>
        <a:bodyPr/>
        <a:lstStyle/>
        <a:p>
          <a:pPr algn="l"/>
          <a:endParaRPr lang="en-GB" sz="2200">
            <a:solidFill>
              <a:schemeClr val="tx1"/>
            </a:solidFill>
          </a:endParaRPr>
        </a:p>
      </dgm:t>
    </dgm:pt>
    <dgm:pt modelId="{FA7527E1-B365-40E5-B834-CB1E91539178}">
      <dgm:prSet custT="1"/>
      <dgm:spPr/>
      <dgm:t>
        <a:bodyPr/>
        <a:lstStyle/>
        <a:p>
          <a:pPr algn="l"/>
          <a:r>
            <a:rPr lang="en-GB" sz="1800" b="0" dirty="0">
              <a:solidFill>
                <a:schemeClr val="tx1"/>
              </a:solidFill>
            </a:rPr>
            <a:t> new service element</a:t>
          </a:r>
          <a:br>
            <a:rPr lang="en-GB" sz="1800" b="0" dirty="0">
              <a:solidFill>
                <a:schemeClr val="tx1"/>
              </a:solidFill>
            </a:rPr>
          </a:br>
          <a:r>
            <a:rPr lang="en-GB" sz="1100" b="1" dirty="0">
              <a:solidFill>
                <a:schemeClr val="tx1"/>
              </a:solidFill>
            </a:rPr>
            <a:t>(uncomplicated UTI, Shingles, Impetigo, Infected insect bites, Acute Sore Throat, Acute Sinusitis, Acute Otitis Media)</a:t>
          </a:r>
          <a:endParaRPr lang="en-GB" sz="2000" b="1" dirty="0">
            <a:solidFill>
              <a:schemeClr val="tx1"/>
            </a:solidFill>
          </a:endParaRPr>
        </a:p>
      </dgm:t>
    </dgm:pt>
    <dgm:pt modelId="{C4D28E8D-B3B5-4F5F-9FE4-8E353A5F496C}" type="parTrans" cxnId="{8563CC3A-712E-4DA3-9384-4A56DED4D230}">
      <dgm:prSet/>
      <dgm:spPr/>
      <dgm:t>
        <a:bodyPr/>
        <a:lstStyle/>
        <a:p>
          <a:pPr algn="l"/>
          <a:endParaRPr lang="en-GB" sz="2200">
            <a:solidFill>
              <a:schemeClr val="tx1"/>
            </a:solidFill>
          </a:endParaRPr>
        </a:p>
      </dgm:t>
    </dgm:pt>
    <dgm:pt modelId="{E4738F89-E9C4-4587-9546-6E9ACB790663}" type="sibTrans" cxnId="{8563CC3A-712E-4DA3-9384-4A56DED4D230}">
      <dgm:prSet/>
      <dgm:spPr/>
      <dgm:t>
        <a:bodyPr/>
        <a:lstStyle/>
        <a:p>
          <a:pPr algn="l"/>
          <a:endParaRPr lang="en-GB" sz="2200">
            <a:solidFill>
              <a:schemeClr val="tx1"/>
            </a:solidFill>
          </a:endParaRPr>
        </a:p>
      </dgm:t>
    </dgm:pt>
    <dgm:pt modelId="{E508602B-EBC7-465B-8C83-B6F78ACD9910}">
      <dgm:prSet custT="1"/>
      <dgm:spPr/>
      <dgm:t>
        <a:bodyPr/>
        <a:lstStyle/>
        <a:p>
          <a:pPr algn="l"/>
          <a:r>
            <a:rPr lang="en-GB" sz="1800" b="0">
              <a:solidFill>
                <a:schemeClr val="tx1"/>
              </a:solidFill>
            </a:rPr>
            <a:t>Formerly CPCS</a:t>
          </a:r>
          <a:endParaRPr lang="en-GB" sz="1800">
            <a:solidFill>
              <a:schemeClr val="tx1"/>
            </a:solidFill>
          </a:endParaRPr>
        </a:p>
      </dgm:t>
    </dgm:pt>
    <dgm:pt modelId="{E8A8EFBD-B460-4E50-BFB9-8B5B90C04424}" type="parTrans" cxnId="{B5059980-2216-461B-9E6A-60BBA903D758}">
      <dgm:prSet/>
      <dgm:spPr/>
      <dgm:t>
        <a:bodyPr/>
        <a:lstStyle/>
        <a:p>
          <a:pPr algn="l"/>
          <a:endParaRPr lang="en-GB" sz="2200">
            <a:solidFill>
              <a:schemeClr val="tx1"/>
            </a:solidFill>
          </a:endParaRPr>
        </a:p>
      </dgm:t>
    </dgm:pt>
    <dgm:pt modelId="{26F02D29-8B60-4E96-8ECB-EBB5E1ED0885}" type="sibTrans" cxnId="{B5059980-2216-461B-9E6A-60BBA903D758}">
      <dgm:prSet/>
      <dgm:spPr/>
      <dgm:t>
        <a:bodyPr/>
        <a:lstStyle/>
        <a:p>
          <a:pPr algn="l"/>
          <a:endParaRPr lang="en-GB" sz="2200">
            <a:solidFill>
              <a:schemeClr val="tx1"/>
            </a:solidFill>
          </a:endParaRPr>
        </a:p>
      </dgm:t>
    </dgm:pt>
    <dgm:pt modelId="{58601BAE-F332-4A8C-A8AD-0FEFAF3953F7}">
      <dgm:prSet custT="1"/>
      <dgm:spPr/>
      <dgm:t>
        <a:bodyPr/>
        <a:lstStyle/>
        <a:p>
          <a:pPr algn="l"/>
          <a:r>
            <a:rPr lang="en-GB" sz="1800" b="0">
              <a:solidFill>
                <a:schemeClr val="tx1"/>
              </a:solidFill>
            </a:rPr>
            <a:t>Formerly CPCS</a:t>
          </a:r>
          <a:endParaRPr lang="en-GB" sz="1200">
            <a:solidFill>
              <a:schemeClr val="tx1"/>
            </a:solidFill>
          </a:endParaRPr>
        </a:p>
      </dgm:t>
    </dgm:pt>
    <dgm:pt modelId="{3B255322-E816-440C-9BFA-A18098D55BA1}" type="parTrans" cxnId="{49E76B67-6D62-4875-81B5-34402ACD4734}">
      <dgm:prSet/>
      <dgm:spPr/>
      <dgm:t>
        <a:bodyPr/>
        <a:lstStyle/>
        <a:p>
          <a:pPr algn="l"/>
          <a:endParaRPr lang="en-GB" sz="2200">
            <a:solidFill>
              <a:schemeClr val="tx1"/>
            </a:solidFill>
          </a:endParaRPr>
        </a:p>
      </dgm:t>
    </dgm:pt>
    <dgm:pt modelId="{4068565C-22CE-4AC6-96B5-E61D150D4D21}" type="sibTrans" cxnId="{49E76B67-6D62-4875-81B5-34402ACD4734}">
      <dgm:prSet/>
      <dgm:spPr/>
      <dgm:t>
        <a:bodyPr/>
        <a:lstStyle/>
        <a:p>
          <a:pPr algn="l"/>
          <a:endParaRPr lang="en-GB" sz="2200">
            <a:solidFill>
              <a:schemeClr val="tx1"/>
            </a:solidFill>
          </a:endParaRPr>
        </a:p>
      </dgm:t>
    </dgm:pt>
    <dgm:pt modelId="{B1CA2031-3F38-4B8E-A17F-54CAC8E28DA0}">
      <dgm:prSet custT="1"/>
      <dgm:spPr/>
      <dgm:t>
        <a:bodyPr/>
        <a:lstStyle/>
        <a:p>
          <a:pPr algn="l"/>
          <a:r>
            <a:rPr lang="en-GB" sz="1800">
              <a:solidFill>
                <a:schemeClr val="tx1"/>
              </a:solidFill>
            </a:rPr>
            <a:t>Referral via 111, GP or UEC settings</a:t>
          </a:r>
        </a:p>
      </dgm:t>
    </dgm:pt>
    <dgm:pt modelId="{1AB66F08-13F8-4BA7-BA9E-BBC0393EE8F0}" type="parTrans" cxnId="{EEAE5DAA-E957-43B4-94BB-D1BBE6A82A08}">
      <dgm:prSet/>
      <dgm:spPr/>
      <dgm:t>
        <a:bodyPr/>
        <a:lstStyle/>
        <a:p>
          <a:endParaRPr lang="en-GB"/>
        </a:p>
      </dgm:t>
    </dgm:pt>
    <dgm:pt modelId="{79D35F62-6E31-4E86-B91C-1CF231B70B7A}" type="sibTrans" cxnId="{EEAE5DAA-E957-43B4-94BB-D1BBE6A82A08}">
      <dgm:prSet/>
      <dgm:spPr/>
      <dgm:t>
        <a:bodyPr/>
        <a:lstStyle/>
        <a:p>
          <a:endParaRPr lang="en-GB"/>
        </a:p>
      </dgm:t>
    </dgm:pt>
    <dgm:pt modelId="{65E5F2A9-1C61-4A6D-B3B3-8CD1B8992249}">
      <dgm:prSet custT="1"/>
      <dgm:spPr/>
      <dgm:t>
        <a:bodyPr/>
        <a:lstStyle/>
        <a:p>
          <a:pPr algn="l"/>
          <a:endParaRPr lang="en-GB" sz="2000">
            <a:solidFill>
              <a:srgbClr val="FF0000"/>
            </a:solidFill>
          </a:endParaRPr>
        </a:p>
      </dgm:t>
    </dgm:pt>
    <dgm:pt modelId="{9D6284FE-1EB7-4CA3-BEC5-5CF9A9C378A1}" type="parTrans" cxnId="{89131B89-E5F1-41A5-A6E5-4E8500435FC7}">
      <dgm:prSet/>
      <dgm:spPr/>
      <dgm:t>
        <a:bodyPr/>
        <a:lstStyle/>
        <a:p>
          <a:endParaRPr lang="en-GB"/>
        </a:p>
      </dgm:t>
    </dgm:pt>
    <dgm:pt modelId="{C6785646-3717-45AF-8CD0-62A6D9ED29EE}" type="sibTrans" cxnId="{89131B89-E5F1-41A5-A6E5-4E8500435FC7}">
      <dgm:prSet/>
      <dgm:spPr/>
      <dgm:t>
        <a:bodyPr/>
        <a:lstStyle/>
        <a:p>
          <a:endParaRPr lang="en-GB"/>
        </a:p>
      </dgm:t>
    </dgm:pt>
    <dgm:pt modelId="{75E8F382-E05A-4F2B-BF90-3C3BFDECC008}">
      <dgm:prSet custT="1"/>
      <dgm:spPr/>
      <dgm:t>
        <a:bodyPr/>
        <a:lstStyle/>
        <a:p>
          <a:pPr algn="l"/>
          <a:r>
            <a:rPr lang="en-GB" sz="1200" b="1">
              <a:solidFill>
                <a:srgbClr val="FF0000"/>
              </a:solidFill>
            </a:rPr>
            <a:t>NB Referrals from NHS 111 and UEC settings not from GP practices. </a:t>
          </a:r>
        </a:p>
      </dgm:t>
    </dgm:pt>
    <dgm:pt modelId="{1D3C7D84-E1A8-4B5E-8F72-0F903B113101}" type="parTrans" cxnId="{DB08F3E2-D572-49B4-9FAF-8B69A758E06F}">
      <dgm:prSet/>
      <dgm:spPr/>
      <dgm:t>
        <a:bodyPr/>
        <a:lstStyle/>
        <a:p>
          <a:endParaRPr lang="en-GB"/>
        </a:p>
      </dgm:t>
    </dgm:pt>
    <dgm:pt modelId="{EC6F11C4-B380-4772-94CB-26550A67105C}" type="sibTrans" cxnId="{DB08F3E2-D572-49B4-9FAF-8B69A758E06F}">
      <dgm:prSet/>
      <dgm:spPr/>
      <dgm:t>
        <a:bodyPr/>
        <a:lstStyle/>
        <a:p>
          <a:endParaRPr lang="en-GB"/>
        </a:p>
      </dgm:t>
    </dgm:pt>
    <dgm:pt modelId="{244A1828-C589-43A7-AE62-FAC781F8F471}">
      <dgm:prSet custT="1"/>
      <dgm:spPr/>
      <dgm:t>
        <a:bodyPr/>
        <a:lstStyle/>
        <a:p>
          <a:pPr algn="l"/>
          <a:endParaRPr lang="en-GB" sz="1800" b="0" dirty="0">
            <a:solidFill>
              <a:schemeClr val="tx1"/>
            </a:solidFill>
          </a:endParaRPr>
        </a:p>
      </dgm:t>
    </dgm:pt>
    <dgm:pt modelId="{2BF9E771-E881-4B6B-87CB-CCCEBAD112F4}" type="parTrans" cxnId="{4CEEAD13-80C2-4F34-8A7E-2E0CAF2D996B}">
      <dgm:prSet/>
      <dgm:spPr/>
      <dgm:t>
        <a:bodyPr/>
        <a:lstStyle/>
        <a:p>
          <a:endParaRPr lang="en-GB"/>
        </a:p>
      </dgm:t>
    </dgm:pt>
    <dgm:pt modelId="{D0277E2B-349E-4967-8916-B9C7EC66D9B8}" type="sibTrans" cxnId="{4CEEAD13-80C2-4F34-8A7E-2E0CAF2D996B}">
      <dgm:prSet/>
      <dgm:spPr/>
      <dgm:t>
        <a:bodyPr/>
        <a:lstStyle/>
        <a:p>
          <a:endParaRPr lang="en-GB"/>
        </a:p>
      </dgm:t>
    </dgm:pt>
    <dgm:pt modelId="{6E1FDB38-2BFB-49C6-8F65-0AD7065F0C43}" type="pres">
      <dgm:prSet presAssocID="{7FE1D066-00CD-49FE-B0B8-EE783064C838}" presName="Name0" presStyleCnt="0">
        <dgm:presLayoutVars>
          <dgm:dir/>
          <dgm:animLvl val="lvl"/>
          <dgm:resizeHandles val="exact"/>
        </dgm:presLayoutVars>
      </dgm:prSet>
      <dgm:spPr/>
    </dgm:pt>
    <dgm:pt modelId="{13A3711E-C5C9-4158-85B2-B8172007EF7B}" type="pres">
      <dgm:prSet presAssocID="{81DF5641-89AF-43FB-A4E0-5A648E2CCA3B}" presName="composite" presStyleCnt="0"/>
      <dgm:spPr/>
    </dgm:pt>
    <dgm:pt modelId="{584C1F28-ECFD-4055-9CDF-B5E399B26AEB}" type="pres">
      <dgm:prSet presAssocID="{81DF5641-89AF-43FB-A4E0-5A648E2CCA3B}" presName="parTx" presStyleLbl="alignNode1" presStyleIdx="0" presStyleCnt="3">
        <dgm:presLayoutVars>
          <dgm:chMax val="0"/>
          <dgm:chPref val="0"/>
          <dgm:bulletEnabled val="1"/>
        </dgm:presLayoutVars>
      </dgm:prSet>
      <dgm:spPr/>
    </dgm:pt>
    <dgm:pt modelId="{C5FFA91D-4A95-497C-8D26-E4F977436233}" type="pres">
      <dgm:prSet presAssocID="{81DF5641-89AF-43FB-A4E0-5A648E2CCA3B}" presName="desTx" presStyleLbl="alignAccFollowNode1" presStyleIdx="0" presStyleCnt="3" custLinFactNeighborX="-9867" custLinFactNeighborY="107">
        <dgm:presLayoutVars>
          <dgm:bulletEnabled val="1"/>
        </dgm:presLayoutVars>
      </dgm:prSet>
      <dgm:spPr/>
    </dgm:pt>
    <dgm:pt modelId="{51885459-5C37-4A5C-801B-1F5318939E95}" type="pres">
      <dgm:prSet presAssocID="{16D4AFC9-8C72-4EE7-8022-8F6F456CEEA1}" presName="space" presStyleCnt="0"/>
      <dgm:spPr/>
    </dgm:pt>
    <dgm:pt modelId="{4183992E-C06D-4957-A2E1-2BDF84C5ABAE}" type="pres">
      <dgm:prSet presAssocID="{E7120CD4-1BE4-48F3-9F78-BD147551260D}" presName="composite" presStyleCnt="0"/>
      <dgm:spPr/>
    </dgm:pt>
    <dgm:pt modelId="{8E725412-AF7D-478B-BEA5-16F3AF0D13F0}" type="pres">
      <dgm:prSet presAssocID="{E7120CD4-1BE4-48F3-9F78-BD147551260D}" presName="parTx" presStyleLbl="alignNode1" presStyleIdx="1" presStyleCnt="3">
        <dgm:presLayoutVars>
          <dgm:chMax val="0"/>
          <dgm:chPref val="0"/>
          <dgm:bulletEnabled val="1"/>
        </dgm:presLayoutVars>
      </dgm:prSet>
      <dgm:spPr/>
    </dgm:pt>
    <dgm:pt modelId="{5D5D0DF3-6067-4771-BA81-611558CEFAB1}" type="pres">
      <dgm:prSet presAssocID="{E7120CD4-1BE4-48F3-9F78-BD147551260D}" presName="desTx" presStyleLbl="alignAccFollowNode1" presStyleIdx="1" presStyleCnt="3">
        <dgm:presLayoutVars>
          <dgm:bulletEnabled val="1"/>
        </dgm:presLayoutVars>
      </dgm:prSet>
      <dgm:spPr/>
    </dgm:pt>
    <dgm:pt modelId="{D0FC0693-EF39-46EA-BC04-105B89D23FE9}" type="pres">
      <dgm:prSet presAssocID="{3676AF00-F57F-4C19-999C-DE80DAC02254}" presName="space" presStyleCnt="0"/>
      <dgm:spPr/>
    </dgm:pt>
    <dgm:pt modelId="{C0182CF2-87BA-4F88-889A-E5D30A90F11A}" type="pres">
      <dgm:prSet presAssocID="{CF6A0C58-C34C-4065-A6EA-7BDEE9E02D64}" presName="composite" presStyleCnt="0"/>
      <dgm:spPr/>
    </dgm:pt>
    <dgm:pt modelId="{B49E2E37-3F35-4804-9DF5-ADABF46F6AE6}" type="pres">
      <dgm:prSet presAssocID="{CF6A0C58-C34C-4065-A6EA-7BDEE9E02D64}" presName="parTx" presStyleLbl="alignNode1" presStyleIdx="2" presStyleCnt="3" custLinFactNeighborX="103" custLinFactNeighborY="-1633">
        <dgm:presLayoutVars>
          <dgm:chMax val="0"/>
          <dgm:chPref val="0"/>
          <dgm:bulletEnabled val="1"/>
        </dgm:presLayoutVars>
      </dgm:prSet>
      <dgm:spPr/>
    </dgm:pt>
    <dgm:pt modelId="{6D3C53BB-9872-4758-9939-DBA8B6D752FE}" type="pres">
      <dgm:prSet presAssocID="{CF6A0C58-C34C-4065-A6EA-7BDEE9E02D64}" presName="desTx" presStyleLbl="alignAccFollowNode1" presStyleIdx="2" presStyleCnt="3">
        <dgm:presLayoutVars>
          <dgm:bulletEnabled val="1"/>
        </dgm:presLayoutVars>
      </dgm:prSet>
      <dgm:spPr/>
    </dgm:pt>
  </dgm:ptLst>
  <dgm:cxnLst>
    <dgm:cxn modelId="{94973C02-0498-4981-9DB7-EEC91AE6EA43}" type="presOf" srcId="{75E8F382-E05A-4F2B-BF90-3C3BFDECC008}" destId="{6D3C53BB-9872-4758-9939-DBA8B6D752FE}" srcOrd="0" destOrd="1" presId="urn:microsoft.com/office/officeart/2005/8/layout/hList1"/>
    <dgm:cxn modelId="{4CEEAD13-80C2-4F34-8A7E-2E0CAF2D996B}" srcId="{81DF5641-89AF-43FB-A4E0-5A648E2CCA3B}" destId="{244A1828-C589-43A7-AE62-FAC781F8F471}" srcOrd="1" destOrd="0" parTransId="{2BF9E771-E881-4B6B-87CB-CCCEBAD112F4}" sibTransId="{D0277E2B-349E-4967-8916-B9C7EC66D9B8}"/>
    <dgm:cxn modelId="{F7C5361A-D8AB-41D9-928D-2CBDD9DD6A8A}" type="presOf" srcId="{7FE1D066-00CD-49FE-B0B8-EE783064C838}" destId="{6E1FDB38-2BFB-49C6-8F65-0AD7065F0C43}" srcOrd="0" destOrd="0" presId="urn:microsoft.com/office/officeart/2005/8/layout/hList1"/>
    <dgm:cxn modelId="{AB71111B-FD46-4630-AC5E-D46C1B1A899A}" srcId="{7FE1D066-00CD-49FE-B0B8-EE783064C838}" destId="{E7120CD4-1BE4-48F3-9F78-BD147551260D}" srcOrd="1" destOrd="0" parTransId="{FBE6193B-C124-4240-8A07-ED5C7C7745CF}" sibTransId="{3676AF00-F57F-4C19-999C-DE80DAC02254}"/>
    <dgm:cxn modelId="{8920F721-364C-4260-BEC2-2C1EBCB6DB7E}" type="presOf" srcId="{E508602B-EBC7-465B-8C83-B6F78ACD9910}" destId="{5D5D0DF3-6067-4771-BA81-611558CEFAB1}" srcOrd="0" destOrd="0" presId="urn:microsoft.com/office/officeart/2005/8/layout/hList1"/>
    <dgm:cxn modelId="{39247327-E3C4-46A0-8526-0031DCAD2BE4}" type="presOf" srcId="{CF6A0C58-C34C-4065-A6EA-7BDEE9E02D64}" destId="{B49E2E37-3F35-4804-9DF5-ADABF46F6AE6}" srcOrd="0" destOrd="0" presId="urn:microsoft.com/office/officeart/2005/8/layout/hList1"/>
    <dgm:cxn modelId="{8563CC3A-712E-4DA3-9384-4A56DED4D230}" srcId="{81DF5641-89AF-43FB-A4E0-5A648E2CCA3B}" destId="{FA7527E1-B365-40E5-B834-CB1E91539178}" srcOrd="0" destOrd="0" parTransId="{C4D28E8D-B3B5-4F5F-9FE4-8E353A5F496C}" sibTransId="{E4738F89-E9C4-4587-9546-6E9ACB790663}"/>
    <dgm:cxn modelId="{20E0213B-2BF4-4FFC-A1A8-867997CBD5AB}" type="presOf" srcId="{65E5F2A9-1C61-4A6D-B3B3-8CD1B8992249}" destId="{6D3C53BB-9872-4758-9939-DBA8B6D752FE}" srcOrd="0" destOrd="2" presId="urn:microsoft.com/office/officeart/2005/8/layout/hList1"/>
    <dgm:cxn modelId="{49E76B67-6D62-4875-81B5-34402ACD4734}" srcId="{CF6A0C58-C34C-4065-A6EA-7BDEE9E02D64}" destId="{58601BAE-F332-4A8C-A8AD-0FEFAF3953F7}" srcOrd="0" destOrd="0" parTransId="{3B255322-E816-440C-9BFA-A18098D55BA1}" sibTransId="{4068565C-22CE-4AC6-96B5-E61D150D4D21}"/>
    <dgm:cxn modelId="{16743D73-5F62-426D-AC54-371B0C07D11F}" type="presOf" srcId="{81DF5641-89AF-43FB-A4E0-5A648E2CCA3B}" destId="{584C1F28-ECFD-4055-9CDF-B5E399B26AEB}" srcOrd="0" destOrd="0" presId="urn:microsoft.com/office/officeart/2005/8/layout/hList1"/>
    <dgm:cxn modelId="{B5059980-2216-461B-9E6A-60BBA903D758}" srcId="{E7120CD4-1BE4-48F3-9F78-BD147551260D}" destId="{E508602B-EBC7-465B-8C83-B6F78ACD9910}" srcOrd="0" destOrd="0" parTransId="{E8A8EFBD-B460-4E50-BFB9-8B5B90C04424}" sibTransId="{26F02D29-8B60-4E96-8ECB-EBB5E1ED0885}"/>
    <dgm:cxn modelId="{89131B89-E5F1-41A5-A6E5-4E8500435FC7}" srcId="{CF6A0C58-C34C-4065-A6EA-7BDEE9E02D64}" destId="{65E5F2A9-1C61-4A6D-B3B3-8CD1B8992249}" srcOrd="2" destOrd="0" parTransId="{9D6284FE-1EB7-4CA3-BEC5-5CF9A9C378A1}" sibTransId="{C6785646-3717-45AF-8CD0-62A6D9ED29EE}"/>
    <dgm:cxn modelId="{97412CA9-BD10-4D63-B701-08EB0A135209}" type="presOf" srcId="{244A1828-C589-43A7-AE62-FAC781F8F471}" destId="{C5FFA91D-4A95-497C-8D26-E4F977436233}" srcOrd="0" destOrd="1" presId="urn:microsoft.com/office/officeart/2005/8/layout/hList1"/>
    <dgm:cxn modelId="{6D1954A9-DF1F-4A4E-A2AA-542C7ADA5173}" type="presOf" srcId="{FA7527E1-B365-40E5-B834-CB1E91539178}" destId="{C5FFA91D-4A95-497C-8D26-E4F977436233}" srcOrd="0" destOrd="0" presId="urn:microsoft.com/office/officeart/2005/8/layout/hList1"/>
    <dgm:cxn modelId="{EEAE5DAA-E957-43B4-94BB-D1BBE6A82A08}" srcId="{E7120CD4-1BE4-48F3-9F78-BD147551260D}" destId="{B1CA2031-3F38-4B8E-A17F-54CAC8E28DA0}" srcOrd="1" destOrd="0" parTransId="{1AB66F08-13F8-4BA7-BA9E-BBC0393EE8F0}" sibTransId="{79D35F62-6E31-4E86-B91C-1CF231B70B7A}"/>
    <dgm:cxn modelId="{62A55CB4-1BCB-484B-8A65-3509F9D032C3}" type="presOf" srcId="{58601BAE-F332-4A8C-A8AD-0FEFAF3953F7}" destId="{6D3C53BB-9872-4758-9939-DBA8B6D752FE}" srcOrd="0" destOrd="0" presId="urn:microsoft.com/office/officeart/2005/8/layout/hList1"/>
    <dgm:cxn modelId="{490AA2DC-1AE4-4CE4-84C3-EAB02C439795}" srcId="{7FE1D066-00CD-49FE-B0B8-EE783064C838}" destId="{CF6A0C58-C34C-4065-A6EA-7BDEE9E02D64}" srcOrd="2" destOrd="0" parTransId="{BB9D34C0-B2D5-4628-AF3F-78AF98149556}" sibTransId="{1A4BD5C2-2D9B-421A-8C6E-2B935321FD1C}"/>
    <dgm:cxn modelId="{620FAFDD-8939-48AB-8AE7-36D441100AFB}" srcId="{7FE1D066-00CD-49FE-B0B8-EE783064C838}" destId="{81DF5641-89AF-43FB-A4E0-5A648E2CCA3B}" srcOrd="0" destOrd="0" parTransId="{BC2AFC2A-02F6-41B2-8862-3CD5EAF52C44}" sibTransId="{16D4AFC9-8C72-4EE7-8022-8F6F456CEEA1}"/>
    <dgm:cxn modelId="{DB08F3E2-D572-49B4-9FAF-8B69A758E06F}" srcId="{CF6A0C58-C34C-4065-A6EA-7BDEE9E02D64}" destId="{75E8F382-E05A-4F2B-BF90-3C3BFDECC008}" srcOrd="1" destOrd="0" parTransId="{1D3C7D84-E1A8-4B5E-8F72-0F903B113101}" sibTransId="{EC6F11C4-B380-4772-94CB-26550A67105C}"/>
    <dgm:cxn modelId="{16F25AF7-EA83-486A-90E3-57862631C8DF}" type="presOf" srcId="{E7120CD4-1BE4-48F3-9F78-BD147551260D}" destId="{8E725412-AF7D-478B-BEA5-16F3AF0D13F0}" srcOrd="0" destOrd="0" presId="urn:microsoft.com/office/officeart/2005/8/layout/hList1"/>
    <dgm:cxn modelId="{C5ABE6F9-DCB9-46BE-80E7-389E101E3BEF}" type="presOf" srcId="{B1CA2031-3F38-4B8E-A17F-54CAC8E28DA0}" destId="{5D5D0DF3-6067-4771-BA81-611558CEFAB1}" srcOrd="0" destOrd="1" presId="urn:microsoft.com/office/officeart/2005/8/layout/hList1"/>
    <dgm:cxn modelId="{4B7D68E3-51F4-4AD5-A514-013075A8587D}" type="presParOf" srcId="{6E1FDB38-2BFB-49C6-8F65-0AD7065F0C43}" destId="{13A3711E-C5C9-4158-85B2-B8172007EF7B}" srcOrd="0" destOrd="0" presId="urn:microsoft.com/office/officeart/2005/8/layout/hList1"/>
    <dgm:cxn modelId="{7E093263-B5CA-42F8-A44E-7C79BB04A874}" type="presParOf" srcId="{13A3711E-C5C9-4158-85B2-B8172007EF7B}" destId="{584C1F28-ECFD-4055-9CDF-B5E399B26AEB}" srcOrd="0" destOrd="0" presId="urn:microsoft.com/office/officeart/2005/8/layout/hList1"/>
    <dgm:cxn modelId="{B01440B3-339B-4F41-98FC-D6A1BAAD3529}" type="presParOf" srcId="{13A3711E-C5C9-4158-85B2-B8172007EF7B}" destId="{C5FFA91D-4A95-497C-8D26-E4F977436233}" srcOrd="1" destOrd="0" presId="urn:microsoft.com/office/officeart/2005/8/layout/hList1"/>
    <dgm:cxn modelId="{06270011-E1BB-4307-84AC-2B7C97A06D58}" type="presParOf" srcId="{6E1FDB38-2BFB-49C6-8F65-0AD7065F0C43}" destId="{51885459-5C37-4A5C-801B-1F5318939E95}" srcOrd="1" destOrd="0" presId="urn:microsoft.com/office/officeart/2005/8/layout/hList1"/>
    <dgm:cxn modelId="{756F2D21-F027-48E7-93B5-BADA23C3B140}" type="presParOf" srcId="{6E1FDB38-2BFB-49C6-8F65-0AD7065F0C43}" destId="{4183992E-C06D-4957-A2E1-2BDF84C5ABAE}" srcOrd="2" destOrd="0" presId="urn:microsoft.com/office/officeart/2005/8/layout/hList1"/>
    <dgm:cxn modelId="{57E79BB4-FB55-41E8-B5C5-346DE1B4E307}" type="presParOf" srcId="{4183992E-C06D-4957-A2E1-2BDF84C5ABAE}" destId="{8E725412-AF7D-478B-BEA5-16F3AF0D13F0}" srcOrd="0" destOrd="0" presId="urn:microsoft.com/office/officeart/2005/8/layout/hList1"/>
    <dgm:cxn modelId="{AE91B7FF-D2AA-4F83-894E-24686D75863B}" type="presParOf" srcId="{4183992E-C06D-4957-A2E1-2BDF84C5ABAE}" destId="{5D5D0DF3-6067-4771-BA81-611558CEFAB1}" srcOrd="1" destOrd="0" presId="urn:microsoft.com/office/officeart/2005/8/layout/hList1"/>
    <dgm:cxn modelId="{5E18A540-F772-4403-A926-E00837229DAA}" type="presParOf" srcId="{6E1FDB38-2BFB-49C6-8F65-0AD7065F0C43}" destId="{D0FC0693-EF39-46EA-BC04-105B89D23FE9}" srcOrd="3" destOrd="0" presId="urn:microsoft.com/office/officeart/2005/8/layout/hList1"/>
    <dgm:cxn modelId="{0D9F98D8-15A1-4116-9FC2-EADF4AC58D4A}" type="presParOf" srcId="{6E1FDB38-2BFB-49C6-8F65-0AD7065F0C43}" destId="{C0182CF2-87BA-4F88-889A-E5D30A90F11A}" srcOrd="4" destOrd="0" presId="urn:microsoft.com/office/officeart/2005/8/layout/hList1"/>
    <dgm:cxn modelId="{52272426-2B2A-4EE6-8842-24F4FC2F6FF3}" type="presParOf" srcId="{C0182CF2-87BA-4F88-889A-E5D30A90F11A}" destId="{B49E2E37-3F35-4804-9DF5-ADABF46F6AE6}" srcOrd="0" destOrd="0" presId="urn:microsoft.com/office/officeart/2005/8/layout/hList1"/>
    <dgm:cxn modelId="{7E86F046-0026-4D0E-A35A-0D4DF06E891B}" type="presParOf" srcId="{C0182CF2-87BA-4F88-889A-E5D30A90F11A}" destId="{6D3C53BB-9872-4758-9939-DBA8B6D752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1F28-ECFD-4055-9CDF-B5E399B26AEB}">
      <dsp:nvSpPr>
        <dsp:cNvPr id="0" name=""/>
        <dsp:cNvSpPr/>
      </dsp:nvSpPr>
      <dsp:spPr>
        <a:xfrm>
          <a:off x="3395" y="13913"/>
          <a:ext cx="3310628" cy="1050925"/>
        </a:xfrm>
        <a:prstGeom prst="rect">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1" kern="1200">
              <a:solidFill>
                <a:schemeClr val="tx1"/>
              </a:solidFill>
            </a:rPr>
            <a:t>Pharmacy First - Clinical pathways</a:t>
          </a:r>
        </a:p>
      </dsp:txBody>
      <dsp:txXfrm>
        <a:off x="3395" y="13913"/>
        <a:ext cx="3310628" cy="1050925"/>
      </dsp:txXfrm>
    </dsp:sp>
    <dsp:sp modelId="{C5FFA91D-4A95-497C-8D26-E4F977436233}">
      <dsp:nvSpPr>
        <dsp:cNvPr id="0" name=""/>
        <dsp:cNvSpPr/>
      </dsp:nvSpPr>
      <dsp:spPr>
        <a:xfrm>
          <a:off x="0" y="1066108"/>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tx1"/>
              </a:solidFill>
            </a:rPr>
            <a:t> new service element</a:t>
          </a:r>
          <a:br>
            <a:rPr lang="en-GB" sz="1800" b="0" kern="1200" dirty="0">
              <a:solidFill>
                <a:schemeClr val="tx1"/>
              </a:solidFill>
            </a:rPr>
          </a:br>
          <a:r>
            <a:rPr lang="en-GB" sz="1100" b="1" kern="1200" dirty="0">
              <a:solidFill>
                <a:schemeClr val="tx1"/>
              </a:solidFill>
            </a:rPr>
            <a:t>(uncomplicated UTI, Shingles, Impetigo, Infected insect bites, Acute Sore Throat, Acute Sinusitis, Acute Otitis Media)</a:t>
          </a:r>
          <a:endParaRPr lang="en-GB" sz="2000" b="1" kern="1200" dirty="0">
            <a:solidFill>
              <a:schemeClr val="tx1"/>
            </a:solidFill>
          </a:endParaRPr>
        </a:p>
        <a:p>
          <a:pPr marL="171450" lvl="1" indent="-171450" algn="l" defTabSz="800100">
            <a:lnSpc>
              <a:spcPct val="90000"/>
            </a:lnSpc>
            <a:spcBef>
              <a:spcPct val="0"/>
            </a:spcBef>
            <a:spcAft>
              <a:spcPct val="15000"/>
            </a:spcAft>
            <a:buChar char="•"/>
          </a:pPr>
          <a:endParaRPr lang="en-GB" sz="1800" b="0" kern="1200" dirty="0">
            <a:solidFill>
              <a:schemeClr val="tx1"/>
            </a:solidFill>
          </a:endParaRPr>
        </a:p>
      </dsp:txBody>
      <dsp:txXfrm>
        <a:off x="0" y="1066108"/>
        <a:ext cx="3310628" cy="1185840"/>
      </dsp:txXfrm>
    </dsp:sp>
    <dsp:sp modelId="{8E725412-AF7D-478B-BEA5-16F3AF0D13F0}">
      <dsp:nvSpPr>
        <dsp:cNvPr id="0" name=""/>
        <dsp:cNvSpPr/>
      </dsp:nvSpPr>
      <dsp:spPr>
        <a:xfrm>
          <a:off x="3777512" y="13913"/>
          <a:ext cx="3310628" cy="1050925"/>
        </a:xfrm>
        <a:prstGeom prst="rect">
          <a:avLst/>
        </a:prstGeom>
        <a:solidFill>
          <a:schemeClr val="accent4">
            <a:shade val="80000"/>
            <a:hueOff val="29371"/>
            <a:satOff val="8715"/>
            <a:lumOff val="7990"/>
            <a:alphaOff val="0"/>
          </a:schemeClr>
        </a:solidFill>
        <a:ln w="12700" cap="flat" cmpd="sng" algn="ctr">
          <a:solidFill>
            <a:schemeClr val="accent4">
              <a:shade val="80000"/>
              <a:hueOff val="29371"/>
              <a:satOff val="8715"/>
              <a:lumOff val="7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1" kern="1200">
              <a:solidFill>
                <a:schemeClr val="tx1"/>
              </a:solidFill>
            </a:rPr>
            <a:t>Pharmacy First - Referrals for minor illness </a:t>
          </a:r>
        </a:p>
      </dsp:txBody>
      <dsp:txXfrm>
        <a:off x="3777512" y="13913"/>
        <a:ext cx="3310628" cy="1050925"/>
      </dsp:txXfrm>
    </dsp:sp>
    <dsp:sp modelId="{5D5D0DF3-6067-4771-BA81-611558CEFAB1}">
      <dsp:nvSpPr>
        <dsp:cNvPr id="0" name=""/>
        <dsp:cNvSpPr/>
      </dsp:nvSpPr>
      <dsp:spPr>
        <a:xfrm>
          <a:off x="3777512" y="1064839"/>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a:solidFill>
                <a:schemeClr val="tx1"/>
              </a:solidFill>
            </a:rPr>
            <a:t>Formerly CPCS</a:t>
          </a:r>
          <a:endParaRPr lang="en-GB" sz="1800" kern="1200">
            <a:solidFill>
              <a:schemeClr val="tx1"/>
            </a:solidFill>
          </a:endParaRPr>
        </a:p>
        <a:p>
          <a:pPr marL="171450" lvl="1" indent="-171450" algn="l" defTabSz="800100">
            <a:lnSpc>
              <a:spcPct val="90000"/>
            </a:lnSpc>
            <a:spcBef>
              <a:spcPct val="0"/>
            </a:spcBef>
            <a:spcAft>
              <a:spcPct val="15000"/>
            </a:spcAft>
            <a:buChar char="•"/>
          </a:pPr>
          <a:r>
            <a:rPr lang="en-GB" sz="1800" kern="1200">
              <a:solidFill>
                <a:schemeClr val="tx1"/>
              </a:solidFill>
            </a:rPr>
            <a:t>Referral via 111, GP or UEC settings</a:t>
          </a:r>
        </a:p>
      </dsp:txBody>
      <dsp:txXfrm>
        <a:off x="3777512" y="1064839"/>
        <a:ext cx="3310628" cy="1185840"/>
      </dsp:txXfrm>
    </dsp:sp>
    <dsp:sp modelId="{B49E2E37-3F35-4804-9DF5-ADABF46F6AE6}">
      <dsp:nvSpPr>
        <dsp:cNvPr id="0" name=""/>
        <dsp:cNvSpPr/>
      </dsp:nvSpPr>
      <dsp:spPr>
        <a:xfrm>
          <a:off x="7555024" y="0"/>
          <a:ext cx="3310628" cy="1050925"/>
        </a:xfrm>
        <a:prstGeom prst="rect">
          <a:avLst/>
        </a:prstGeom>
        <a:solidFill>
          <a:schemeClr val="accent4">
            <a:shade val="80000"/>
            <a:hueOff val="58741"/>
            <a:satOff val="17430"/>
            <a:lumOff val="15979"/>
            <a:alphaOff val="0"/>
          </a:schemeClr>
        </a:solidFill>
        <a:ln w="12700" cap="flat" cmpd="sng" algn="ctr">
          <a:solidFill>
            <a:schemeClr val="accent4">
              <a:shade val="80000"/>
              <a:hueOff val="58741"/>
              <a:satOff val="17430"/>
              <a:lumOff val="15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1" kern="1200">
              <a:solidFill>
                <a:schemeClr val="tx1"/>
              </a:solidFill>
            </a:rPr>
            <a:t>Pharmacy First - Urgent repeat medicines supply </a:t>
          </a:r>
        </a:p>
      </dsp:txBody>
      <dsp:txXfrm>
        <a:off x="7555024" y="0"/>
        <a:ext cx="3310628" cy="1050925"/>
      </dsp:txXfrm>
    </dsp:sp>
    <dsp:sp modelId="{6D3C53BB-9872-4758-9939-DBA8B6D752FE}">
      <dsp:nvSpPr>
        <dsp:cNvPr id="0" name=""/>
        <dsp:cNvSpPr/>
      </dsp:nvSpPr>
      <dsp:spPr>
        <a:xfrm>
          <a:off x="7551628" y="1064839"/>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a:solidFill>
                <a:schemeClr val="tx1"/>
              </a:solidFill>
            </a:rPr>
            <a:t>Formerly CPCS</a:t>
          </a:r>
          <a:endParaRPr lang="en-GB" sz="1200" kern="1200">
            <a:solidFill>
              <a:schemeClr val="tx1"/>
            </a:solidFill>
          </a:endParaRPr>
        </a:p>
        <a:p>
          <a:pPr marL="114300" lvl="1" indent="-114300" algn="l" defTabSz="533400">
            <a:lnSpc>
              <a:spcPct val="90000"/>
            </a:lnSpc>
            <a:spcBef>
              <a:spcPct val="0"/>
            </a:spcBef>
            <a:spcAft>
              <a:spcPct val="15000"/>
            </a:spcAft>
            <a:buChar char="•"/>
          </a:pPr>
          <a:r>
            <a:rPr lang="en-GB" sz="1200" b="1" kern="1200">
              <a:solidFill>
                <a:srgbClr val="FF0000"/>
              </a:solidFill>
            </a:rPr>
            <a:t>NB Referrals from NHS 111 and UEC settings not from GP practices. </a:t>
          </a:r>
        </a:p>
        <a:p>
          <a:pPr marL="228600" lvl="1" indent="-228600" algn="l" defTabSz="889000">
            <a:lnSpc>
              <a:spcPct val="90000"/>
            </a:lnSpc>
            <a:spcBef>
              <a:spcPct val="0"/>
            </a:spcBef>
            <a:spcAft>
              <a:spcPct val="15000"/>
            </a:spcAft>
            <a:buChar char="•"/>
          </a:pPr>
          <a:endParaRPr lang="en-GB" sz="2000" kern="1200">
            <a:solidFill>
              <a:srgbClr val="FF0000"/>
            </a:solidFill>
          </a:endParaRPr>
        </a:p>
      </dsp:txBody>
      <dsp:txXfrm>
        <a:off x="7551628" y="1064839"/>
        <a:ext cx="3310628" cy="1185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EB69-B5A0-42B0-886D-5D2620C2185F}"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3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69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8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5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0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5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4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1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27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7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67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0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46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782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0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29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35794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992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747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40094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785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16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82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788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930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01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282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942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9972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733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61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9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5632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616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37538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25/03/2024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25/03/2024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347088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sian.williams20@nhs.ne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xtranet.nhsglos.nhs.uk/primary-care/pharmacy-firs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xtranet.nhsglos.nhs.uk/primary-care/pharmacy-firs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mailto:sian.williams20@nhs.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campaignresources.dhsc.gov.uk/campaigns/help-us-help-you-primary-care/think-pharmacy-first/"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www.nhs.uk/nhs-services/prescriptions-and-pharmacies/find-a-pharmacy-offering-contraceptive-pill-without-prescription/" TargetMode="External"/><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br01.safelinks.protection.outlook.com/?url=https%3A%2F%2Fwww.england.nhs.uk%2Flong-read%2Flaunch-of-nhs-pharmacy-first-advanced-service%2F&amp;data=05%7C02%7Cjacqueline.buxton%40nhs.net%7C3cd5276898894f32225708dc1dad9f1c%7C37c354b285b047f5b22207b48d774ee3%7C0%7C0%7C638417878737573634%7CUnknown%7CTWFpbGZsb3d8eyJWIjoiMC4wLjAwMDAiLCJQIjoiV2luMzIiLCJBTiI6Ik1haWwiLCJXVCI6Mn0%3D%7C3000%7C%7C%7C&amp;sdata=4Iyc8ac700QhyZz2loWeF2nk9ONi4Kq8caeyW1Oa%2FRE%3D&amp;reserved=0" TargetMode="External"/><Relationship Id="rId1" Type="http://schemas.openxmlformats.org/officeDocument/2006/relationships/slideLayout" Target="../slideLayouts/slideLayout15.xml"/><Relationship Id="rId4" Type="http://schemas.openxmlformats.org/officeDocument/2006/relationships/hyperlink" Target="https://www.england.nhs.uk/wp-content/uploads/2023/05/PRN00283-delivery-plan-for-recovering-access-to-primary-care-may-202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hs.uk/nhs-services/prescriptions-and-pharmacies/find-a-pharmacy-that-offers-free-blood-pressure-checks/"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extranet.nhsglos.nhs.uk/primary-care/pharmacy-first/" TargetMode="External"/><Relationship Id="rId7" Type="http://schemas.openxmlformats.org/officeDocument/2006/relationships/hyperlink" Target="https://healthmedia.blog.gov.uk/2024/02/01/pharmacy-first-what-you-need-to-kno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england.nhs.uk/long-read/launch-of-nhs-pharmacy-first-advanced-service/#appendix-1-nhs-pharmacy-first-service-frequently-asked-questions" TargetMode="External"/><Relationship Id="rId5" Type="http://schemas.openxmlformats.org/officeDocument/2006/relationships/hyperlink" Target="https://www.england.nhs.uk/long-read/pharmacy-first-supporting-access-to-nhs-care/" TargetMode="External"/><Relationship Id="rId4" Type="http://schemas.openxmlformats.org/officeDocument/2006/relationships/hyperlink" Target="https://www.england.nhs.uk/publication/community-pharmacy-advanced-service-specification-nhs-pharmacy-first-servic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331364" y="1055431"/>
            <a:ext cx="5548442" cy="3444472"/>
          </a:xfrm>
        </p:spPr>
        <p:txBody>
          <a:bodyPr/>
          <a:lstStyle/>
          <a:p>
            <a:r>
              <a:rPr lang="en-GB" sz="4800">
                <a:latin typeface="Arial"/>
                <a:cs typeface="Arial"/>
              </a:rPr>
              <a:t>Pharmacy First </a:t>
            </a:r>
            <a:br>
              <a:rPr lang="en-GB" sz="4800">
                <a:latin typeface="Arial"/>
                <a:cs typeface="Arial"/>
              </a:rPr>
            </a:br>
            <a:br>
              <a:rPr lang="en-GB" sz="4800">
                <a:latin typeface="Arial"/>
                <a:cs typeface="Arial"/>
              </a:rPr>
            </a:br>
            <a:r>
              <a:rPr lang="en-GB" sz="4800">
                <a:latin typeface="Arial"/>
                <a:cs typeface="Arial"/>
              </a:rPr>
              <a:t>Guidance for Care Navigators and Receptionists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br>
              <a:rPr lang="en-GB" dirty="0"/>
            </a:br>
            <a:r>
              <a:rPr lang="en-GB" b="1" dirty="0"/>
              <a:t>March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1593130"/>
            <a:ext cx="11088000" cy="4762488"/>
          </a:xfrm>
        </p:spPr>
        <p:txBody>
          <a:bodyPr vert="horz" lIns="0" tIns="0" rIns="0" bIns="0" rtlCol="0" anchor="t">
            <a:normAutofit fontScale="92500" lnSpcReduction="10000"/>
          </a:bodyPr>
          <a:lstStyle/>
          <a:p>
            <a:r>
              <a:rPr lang="en-GB" sz="1800" dirty="0">
                <a:solidFill>
                  <a:srgbClr val="000000"/>
                </a:solidFill>
                <a:latin typeface="Arial"/>
                <a:cs typeface="Times New Roman"/>
              </a:rPr>
              <a:t>Where a patient is suitable:</a:t>
            </a:r>
          </a:p>
          <a:p>
            <a:pPr marL="457200" indent="-457200">
              <a:buFont typeface="Arial" panose="020B0604020202020204" pitchFamily="34" charset="0"/>
              <a:buChar char="•"/>
            </a:pPr>
            <a:r>
              <a:rPr lang="en-GB" sz="1800" dirty="0">
                <a:solidFill>
                  <a:srgbClr val="000000"/>
                </a:solidFill>
                <a:latin typeface="Arial"/>
                <a:cs typeface="Times New Roman"/>
              </a:rPr>
              <a:t>Ask them which pharmacy they would like the referral to be sent to</a:t>
            </a:r>
          </a:p>
          <a:p>
            <a:pPr marL="457200" indent="-457200">
              <a:buFont typeface="Arial" panose="020B0604020202020204" pitchFamily="34" charset="0"/>
              <a:buChar char="•"/>
            </a:pPr>
            <a:r>
              <a:rPr lang="en-GB" sz="1800" dirty="0">
                <a:solidFill>
                  <a:srgbClr val="000000"/>
                </a:solidFill>
                <a:effectLst/>
                <a:latin typeface="Arial"/>
                <a:ea typeface="Times New Roman" panose="02020603050405020304" pitchFamily="18" charset="0"/>
                <a:cs typeface="Times New Roman"/>
              </a:rPr>
              <a:t>Send a referral to the pharmacy </a:t>
            </a:r>
            <a:r>
              <a:rPr lang="en-GB" sz="1800" dirty="0" err="1">
                <a:solidFill>
                  <a:schemeClr val="tx1"/>
                </a:solidFill>
                <a:latin typeface="Arial"/>
                <a:ea typeface="Times New Roman" panose="02020603050405020304" pitchFamily="18" charset="0"/>
                <a:cs typeface="Times New Roman"/>
              </a:rPr>
              <a:t>AccuRx</a:t>
            </a:r>
            <a:r>
              <a:rPr lang="en-GB" sz="1800" dirty="0">
                <a:solidFill>
                  <a:schemeClr val="tx1"/>
                </a:solidFill>
                <a:latin typeface="Arial"/>
                <a:ea typeface="Times New Roman" panose="02020603050405020304" pitchFamily="18" charset="0"/>
                <a:cs typeface="Times New Roman"/>
              </a:rPr>
              <a:t>/</a:t>
            </a:r>
            <a:r>
              <a:rPr lang="en-GB" sz="1800" dirty="0" err="1">
                <a:solidFill>
                  <a:schemeClr val="tx1"/>
                </a:solidFill>
                <a:latin typeface="Arial"/>
                <a:ea typeface="Times New Roman" panose="02020603050405020304" pitchFamily="18" charset="0"/>
                <a:cs typeface="Times New Roman"/>
              </a:rPr>
              <a:t>AccuMail</a:t>
            </a:r>
            <a:r>
              <a:rPr lang="en-GB" sz="1800" dirty="0">
                <a:solidFill>
                  <a:schemeClr val="tx1"/>
                </a:solidFill>
                <a:latin typeface="Arial"/>
                <a:ea typeface="Times New Roman" panose="02020603050405020304" pitchFamily="18" charset="0"/>
                <a:cs typeface="Times New Roman"/>
              </a:rPr>
              <a:t> .</a:t>
            </a:r>
            <a:r>
              <a:rPr lang="en-GB" sz="1800" dirty="0">
                <a:solidFill>
                  <a:schemeClr val="tx1"/>
                </a:solidFill>
                <a:effectLst/>
                <a:latin typeface="Arial"/>
                <a:ea typeface="Times New Roman" panose="02020603050405020304" pitchFamily="18" charset="0"/>
                <a:cs typeface="Times New Roman"/>
              </a:rPr>
              <a:t> The referral contains information about why the patient is being referred, for the pharmacist </a:t>
            </a:r>
            <a:r>
              <a:rPr lang="en-GB" sz="1800" dirty="0">
                <a:solidFill>
                  <a:srgbClr val="000000"/>
                </a:solidFill>
                <a:effectLst/>
                <a:latin typeface="Arial"/>
                <a:ea typeface="Times New Roman" panose="02020603050405020304" pitchFamily="18" charset="0"/>
                <a:cs typeface="Times New Roman"/>
              </a:rPr>
              <a:t>to review ahead of or during the patient’s consultation.</a:t>
            </a:r>
            <a:r>
              <a:rPr lang="en-GB" sz="1800" dirty="0">
                <a:solidFill>
                  <a:srgbClr val="000000"/>
                </a:solidFill>
                <a:latin typeface="Arial"/>
                <a:ea typeface="Times New Roman" panose="02020603050405020304" pitchFamily="18" charset="0"/>
                <a:cs typeface="Times New Roman"/>
              </a:rPr>
              <a:t> </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1800" dirty="0">
                <a:solidFill>
                  <a:srgbClr val="000000"/>
                </a:solidFill>
                <a:effectLst/>
                <a:latin typeface="Arial"/>
                <a:ea typeface="Times New Roman" panose="02020603050405020304" pitchFamily="18" charset="0"/>
                <a:cs typeface="Times New Roman"/>
              </a:rPr>
              <a:t>When the referral is made, the patient initiates contact with the pharmacy.</a:t>
            </a:r>
            <a:r>
              <a:rPr lang="en-GB" sz="1800" dirty="0">
                <a:solidFill>
                  <a:srgbClr val="000000"/>
                </a:solidFill>
                <a:latin typeface="Arial"/>
                <a:ea typeface="Times New Roman" panose="02020603050405020304" pitchFamily="18" charset="0"/>
                <a:cs typeface="Times New Roman"/>
              </a:rPr>
              <a:t> </a:t>
            </a:r>
            <a:r>
              <a:rPr lang="en-GB" sz="1800" dirty="0">
                <a:solidFill>
                  <a:srgbClr val="000000"/>
                </a:solidFill>
                <a:effectLst/>
                <a:latin typeface="Arial"/>
                <a:ea typeface="Times New Roman" panose="02020603050405020304" pitchFamily="18" charset="0"/>
                <a:cs typeface="Times New Roman"/>
              </a:rPr>
              <a:t> Please say something to the patient such as: </a:t>
            </a:r>
            <a:r>
              <a:rPr lang="en-GB" sz="1800" b="1" i="1" dirty="0">
                <a:solidFill>
                  <a:srgbClr val="000000"/>
                </a:solidFill>
                <a:effectLst/>
                <a:latin typeface="Arial"/>
                <a:ea typeface="Times New Roman" panose="02020603050405020304" pitchFamily="18" charset="0"/>
                <a:cs typeface="Times New Roman"/>
              </a:rPr>
              <a:t>‘Please contact the pharmacy to discuss your treatment and advise that you have been referred by your practice. The telephone number and address are as follows….’</a:t>
            </a:r>
            <a:r>
              <a:rPr lang="en-GB" sz="1800" b="1" i="1" dirty="0">
                <a:solidFill>
                  <a:srgbClr val="000000"/>
                </a:solidFill>
                <a:latin typeface="Arial"/>
                <a:ea typeface="Times New Roman" panose="02020603050405020304" pitchFamily="18" charset="0"/>
                <a:cs typeface="Times New Roman"/>
              </a:rPr>
              <a:t> </a:t>
            </a:r>
            <a:endPar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latin typeface="Arial"/>
                <a:cs typeface="Times New Roman"/>
              </a:rPr>
              <a:t>Other phrases you may find useful when explaining the service to your patients:</a:t>
            </a:r>
          </a:p>
          <a:p>
            <a:pPr marL="285750" indent="-285750">
              <a:buFont typeface="Arial" panose="020B0604020202020204" pitchFamily="34" charset="0"/>
              <a:buChar char="•"/>
            </a:pPr>
            <a:r>
              <a:rPr lang="en-GB" sz="1800" b="1" i="1" dirty="0">
                <a:solidFill>
                  <a:srgbClr val="000000"/>
                </a:solidFill>
                <a:effectLst/>
                <a:latin typeface="Arial"/>
                <a:ea typeface="Times New Roman" panose="02020603050405020304" pitchFamily="18" charset="0"/>
                <a:cs typeface="Arial"/>
              </a:rPr>
              <a:t>‘Having listened to your symptoms, I am arranging a same day consultation for you with an NHS community pharmacist working with our practice.’</a:t>
            </a:r>
            <a:endParaRPr lang="en-GB" sz="1800" b="1" i="1" dirty="0">
              <a:solidFill>
                <a:srgbClr val="000000"/>
              </a:solidFill>
              <a:latin typeface="Arial"/>
              <a:cs typeface="Arial"/>
            </a:endParaRPr>
          </a:p>
          <a:p>
            <a:pPr marL="285750" indent="-285750">
              <a:buFont typeface="Arial" panose="020B0604020202020204" pitchFamily="34" charset="0"/>
              <a:buChar char="•"/>
            </a:pPr>
            <a:r>
              <a:rPr lang="en-GB" sz="1800" b="1" i="1" dirty="0">
                <a:solidFill>
                  <a:srgbClr val="000000"/>
                </a:solidFill>
                <a:latin typeface="Arial"/>
                <a:cs typeface="Times New Roman"/>
              </a:rPr>
              <a:t>‘Community Pharmacists </a:t>
            </a:r>
            <a:r>
              <a:rPr lang="en-GB" sz="1800" b="1" i="1" dirty="0">
                <a:solidFill>
                  <a:schemeClr val="tx1"/>
                </a:solidFill>
                <a:latin typeface="Arial"/>
                <a:cs typeface="Times New Roman"/>
              </a:rPr>
              <a:t>are highly trained professionals and </a:t>
            </a:r>
            <a:r>
              <a:rPr lang="en-GB" sz="1800" b="1" i="1" dirty="0">
                <a:solidFill>
                  <a:srgbClr val="000000"/>
                </a:solidFill>
                <a:latin typeface="Arial"/>
                <a:cs typeface="Times New Roman"/>
              </a:rPr>
              <a:t>can now do more assessments and issue prescription only medications for particular conditions ’</a:t>
            </a:r>
          </a:p>
          <a:p>
            <a:pPr marL="285750" indent="-285750">
              <a:buFont typeface="Arial" panose="020B0604020202020204" pitchFamily="34" charset="0"/>
              <a:buChar char="•"/>
            </a:pPr>
            <a:r>
              <a:rPr lang="en-GB" sz="1800" b="1" i="1" dirty="0">
                <a:solidFill>
                  <a:srgbClr val="000000"/>
                </a:solidFill>
                <a:effectLst/>
                <a:latin typeface="Arial"/>
                <a:ea typeface="Times New Roman" panose="02020603050405020304" pitchFamily="18" charset="0"/>
                <a:cs typeface="Times New Roman"/>
              </a:rPr>
              <a:t>‘You can telephone or visit the pharmacy to have a discussion with the pharmacist in their confidential consultation room. The pharmacist will ask questions about your health and your symptoms, including any allergies or any medications you’re currently taking.</a:t>
            </a:r>
            <a:r>
              <a:rPr lang="en-GB" sz="1800" b="1" i="1" dirty="0">
                <a:solidFill>
                  <a:srgbClr val="000000"/>
                </a:solidFill>
                <a:latin typeface="Arial"/>
                <a:ea typeface="Times New Roman" panose="02020603050405020304" pitchFamily="18" charset="0"/>
                <a:cs typeface="Times New Roman"/>
              </a:rPr>
              <a:t> </a:t>
            </a:r>
            <a:r>
              <a:rPr lang="en-GB" sz="1800" b="1" i="1" dirty="0">
                <a:solidFill>
                  <a:srgbClr val="000000"/>
                </a:solidFill>
                <a:effectLst/>
                <a:latin typeface="Arial"/>
                <a:ea typeface="Times New Roman" panose="02020603050405020304" pitchFamily="18" charset="0"/>
                <a:cs typeface="Times New Roman"/>
              </a:rPr>
              <a:t> In some cases, based on your symptoms, they may need to do a quick examination such as if you have earache, they may look in your ear with an otoscope.’</a:t>
            </a:r>
          </a:p>
          <a:p>
            <a:endParaRPr lang="en-GB" sz="1800" dirty="0">
              <a:solidFill>
                <a:srgbClr val="000000"/>
              </a:solidFill>
              <a:latin typeface="Arial" panose="020B0604020202020204" pitchFamily="34" charset="0"/>
              <a:cs typeface="Times New Roman" panose="02020603050405020304" pitchFamily="18" charset="0"/>
            </a:endParaRP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502382"/>
            <a:ext cx="11404154" cy="1088397"/>
          </a:xfrm>
        </p:spPr>
        <p:txBody>
          <a:bodyPr/>
          <a:lstStyle/>
          <a:p>
            <a:r>
              <a:rPr lang="en-GB" dirty="0">
                <a:latin typeface="Arial" panose="020B0604020202020204" pitchFamily="34" charset="0"/>
                <a:cs typeface="Arial" panose="020B0604020202020204" pitchFamily="34" charset="0"/>
              </a:rPr>
              <a:t>How do I refer patients to Pharmacy First?</a:t>
            </a:r>
          </a:p>
        </p:txBody>
      </p:sp>
    </p:spTree>
    <p:extLst>
      <p:ext uri="{BB962C8B-B14F-4D97-AF65-F5344CB8AC3E}">
        <p14:creationId xmlns:p14="http://schemas.microsoft.com/office/powerpoint/2010/main" val="28003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195567" y="406132"/>
            <a:ext cx="11404154" cy="865186"/>
          </a:xfrm>
        </p:spPr>
        <p:txBody>
          <a:bodyPr/>
          <a:lstStyle/>
          <a:p>
            <a:r>
              <a:rPr lang="en-GB" dirty="0">
                <a:latin typeface="Arial" panose="020B0604020202020204" pitchFamily="34" charset="0"/>
                <a:cs typeface="Arial" panose="020B0604020202020204" pitchFamily="34" charset="0"/>
              </a:rPr>
              <a:t>What happens next / what is the patient journey? </a:t>
            </a:r>
          </a:p>
        </p:txBody>
      </p:sp>
      <p:sp>
        <p:nvSpPr>
          <p:cNvPr id="5" name="object 7">
            <a:extLst>
              <a:ext uri="{FF2B5EF4-FFF2-40B4-BE49-F238E27FC236}">
                <a16:creationId xmlns:a16="http://schemas.microsoft.com/office/drawing/2014/main" id="{1A3252BA-B8AD-F285-1B8A-5B945DE0D1F5}"/>
              </a:ext>
            </a:extLst>
          </p:cNvPr>
          <p:cNvSpPr txBox="1"/>
          <p:nvPr/>
        </p:nvSpPr>
        <p:spPr>
          <a:xfrm>
            <a:off x="195567" y="1938551"/>
            <a:ext cx="2852433" cy="3393878"/>
          </a:xfrm>
          <a:prstGeom prst="rect">
            <a:avLst/>
          </a:prstGeom>
          <a:solidFill>
            <a:srgbClr val="DEF1F7">
              <a:alpha val="90194"/>
            </a:srgbClr>
          </a:solidFill>
        </p:spPr>
        <p:txBody>
          <a:bodyPr vert="horz" wrap="square" lIns="0" tIns="64135" rIns="0" bIns="0" rtlCol="0">
            <a:spAutoFit/>
          </a:bodyPr>
          <a:lstStyle/>
          <a:p>
            <a:pPr marL="123825">
              <a:lnSpc>
                <a:spcPct val="100000"/>
              </a:lnSpc>
              <a:spcBef>
                <a:spcPts val="505"/>
              </a:spcBef>
              <a:tabLst>
                <a:tab pos="352425" algn="l"/>
              </a:tabLst>
            </a:pPr>
            <a:r>
              <a:rPr lang="en-GB" sz="1600">
                <a:solidFill>
                  <a:schemeClr val="tx1"/>
                </a:solidFill>
                <a:latin typeface="Arial" panose="020B0604020202020204" pitchFamily="34" charset="0"/>
                <a:cs typeface="Arial" panose="020B0604020202020204" pitchFamily="34" charset="0"/>
              </a:rPr>
              <a:t>Patient will have a private consultation with the community pharmacist in the pharmacy consultation room</a:t>
            </a:r>
            <a:r>
              <a:rPr lang="en-GB" sz="1600">
                <a:latin typeface="Arial" panose="020B0604020202020204" pitchFamily="34" charset="0"/>
                <a:cs typeface="Arial" panose="020B0604020202020204" pitchFamily="34" charset="0"/>
              </a:rPr>
              <a:t> face to face</a:t>
            </a:r>
            <a:r>
              <a:rPr lang="en-GB" sz="1600">
                <a:solidFill>
                  <a:schemeClr val="tx1"/>
                </a:solidFill>
                <a:latin typeface="Arial" panose="020B0604020202020204" pitchFamily="34" charset="0"/>
                <a:cs typeface="Arial" panose="020B0604020202020204" pitchFamily="34" charset="0"/>
              </a:rPr>
              <a:t> or via a secure remote platform.</a:t>
            </a:r>
          </a:p>
          <a:p>
            <a:pPr marL="123825">
              <a:lnSpc>
                <a:spcPct val="100000"/>
              </a:lnSpc>
              <a:spcBef>
                <a:spcPts val="505"/>
              </a:spcBef>
              <a:tabLst>
                <a:tab pos="352425" algn="l"/>
              </a:tabLst>
            </a:pPr>
            <a:endParaRPr lang="en-GB" sz="1600">
              <a:latin typeface="Arial" panose="020B0604020202020204" pitchFamily="34" charset="0"/>
              <a:cs typeface="Arial" panose="020B0604020202020204" pitchFamily="34" charset="0"/>
            </a:endParaRPr>
          </a:p>
          <a:p>
            <a:pPr marL="123825">
              <a:lnSpc>
                <a:spcPct val="100000"/>
              </a:lnSpc>
              <a:spcBef>
                <a:spcPts val="505"/>
              </a:spcBef>
              <a:tabLst>
                <a:tab pos="352425" algn="l"/>
              </a:tabLst>
            </a:pPr>
            <a:r>
              <a:rPr lang="en-GB" sz="1600">
                <a:latin typeface="Arial"/>
                <a:cs typeface="Arial"/>
              </a:rPr>
              <a:t>If the patient does not make contact with the community pharmacy, the pharmacist will assess and follow up with the patient as clinically appropriate.</a:t>
            </a:r>
            <a:endParaRPr sz="1600">
              <a:latin typeface="Arial"/>
              <a:cs typeface="Arial"/>
            </a:endParaRPr>
          </a:p>
        </p:txBody>
      </p:sp>
      <p:sp>
        <p:nvSpPr>
          <p:cNvPr id="6" name="TextBox 5">
            <a:extLst>
              <a:ext uri="{FF2B5EF4-FFF2-40B4-BE49-F238E27FC236}">
                <a16:creationId xmlns:a16="http://schemas.microsoft.com/office/drawing/2014/main" id="{8CD3713E-9B47-D0B5-49A8-C83E75ECBEF6}"/>
              </a:ext>
            </a:extLst>
          </p:cNvPr>
          <p:cNvSpPr txBox="1"/>
          <p:nvPr/>
        </p:nvSpPr>
        <p:spPr>
          <a:xfrm>
            <a:off x="212079" y="1306751"/>
            <a:ext cx="2852432" cy="632116"/>
          </a:xfrm>
          <a:prstGeom prst="rect">
            <a:avLst/>
          </a:prstGeom>
          <a:solidFill>
            <a:srgbClr val="89C7D4"/>
          </a:solidFill>
        </p:spPr>
        <p:txBody>
          <a:bodyPr wrap="square" rtlCol="0">
            <a:noAutofit/>
          </a:bodyPr>
          <a:lstStyle/>
          <a:p>
            <a:r>
              <a:rPr lang="en-GB" b="1"/>
              <a:t>	</a:t>
            </a:r>
            <a:r>
              <a:rPr lang="en-GB" sz="1600" b="1"/>
              <a:t>Patient contacts the 	Pharmacy</a:t>
            </a:r>
            <a:endParaRPr lang="en-GB" b="1"/>
          </a:p>
        </p:txBody>
      </p:sp>
      <p:grpSp>
        <p:nvGrpSpPr>
          <p:cNvPr id="7" name="object 8">
            <a:extLst>
              <a:ext uri="{FF2B5EF4-FFF2-40B4-BE49-F238E27FC236}">
                <a16:creationId xmlns:a16="http://schemas.microsoft.com/office/drawing/2014/main" id="{D7B3A65F-A304-B7B1-6D24-0FF8E9E37EB8}"/>
              </a:ext>
            </a:extLst>
          </p:cNvPr>
          <p:cNvGrpSpPr/>
          <p:nvPr/>
        </p:nvGrpSpPr>
        <p:grpSpPr>
          <a:xfrm>
            <a:off x="398352" y="1380709"/>
            <a:ext cx="482177" cy="483884"/>
            <a:chOff x="4280915" y="2668523"/>
            <a:chExt cx="928369" cy="928369"/>
          </a:xfrm>
        </p:grpSpPr>
        <p:sp>
          <p:nvSpPr>
            <p:cNvPr id="8" name="object 9">
              <a:extLst>
                <a:ext uri="{FF2B5EF4-FFF2-40B4-BE49-F238E27FC236}">
                  <a16:creationId xmlns:a16="http://schemas.microsoft.com/office/drawing/2014/main" id="{5E5BB544-D3B5-F1E1-A929-C323B21F7D1A}"/>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9" name="object 10">
              <a:extLst>
                <a:ext uri="{FF2B5EF4-FFF2-40B4-BE49-F238E27FC236}">
                  <a16:creationId xmlns:a16="http://schemas.microsoft.com/office/drawing/2014/main" id="{AFFE34FE-A689-5A3E-E2F2-EF1A2DE2694F}"/>
                </a:ext>
              </a:extLst>
            </p:cNvPr>
            <p:cNvPicPr/>
            <p:nvPr/>
          </p:nvPicPr>
          <p:blipFill>
            <a:blip r:embed="rId3" cstate="print"/>
            <a:stretch>
              <a:fillRect/>
            </a:stretch>
          </p:blipFill>
          <p:spPr>
            <a:xfrm>
              <a:off x="4578482" y="2911814"/>
              <a:ext cx="125707" cy="125712"/>
            </a:xfrm>
            <a:prstGeom prst="rect">
              <a:avLst/>
            </a:prstGeom>
          </p:spPr>
        </p:pic>
        <p:sp>
          <p:nvSpPr>
            <p:cNvPr id="10" name="object 11">
              <a:extLst>
                <a:ext uri="{FF2B5EF4-FFF2-40B4-BE49-F238E27FC236}">
                  <a16:creationId xmlns:a16="http://schemas.microsoft.com/office/drawing/2014/main" id="{A83FC63F-DFD4-EF71-F5BC-BFFA94A29A92}"/>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11" name="object 12">
              <a:extLst>
                <a:ext uri="{FF2B5EF4-FFF2-40B4-BE49-F238E27FC236}">
                  <a16:creationId xmlns:a16="http://schemas.microsoft.com/office/drawing/2014/main" id="{4940790E-870D-B5F5-75D2-A8EF19C0362B}"/>
                </a:ext>
              </a:extLst>
            </p:cNvPr>
            <p:cNvPicPr/>
            <p:nvPr/>
          </p:nvPicPr>
          <p:blipFill>
            <a:blip r:embed="rId4" cstate="print"/>
            <a:stretch>
              <a:fillRect/>
            </a:stretch>
          </p:blipFill>
          <p:spPr>
            <a:xfrm>
              <a:off x="4840972" y="3174859"/>
              <a:ext cx="125707" cy="126256"/>
            </a:xfrm>
            <a:prstGeom prst="rect">
              <a:avLst/>
            </a:prstGeom>
          </p:spPr>
        </p:pic>
      </p:grpSp>
      <p:sp>
        <p:nvSpPr>
          <p:cNvPr id="12" name="object 7">
            <a:extLst>
              <a:ext uri="{FF2B5EF4-FFF2-40B4-BE49-F238E27FC236}">
                <a16:creationId xmlns:a16="http://schemas.microsoft.com/office/drawing/2014/main" id="{7714F2CF-EDF8-740D-27F1-86652AEDC250}"/>
              </a:ext>
            </a:extLst>
          </p:cNvPr>
          <p:cNvSpPr txBox="1"/>
          <p:nvPr/>
        </p:nvSpPr>
        <p:spPr>
          <a:xfrm>
            <a:off x="3201233" y="1924574"/>
            <a:ext cx="2894768" cy="4004301"/>
          </a:xfrm>
          <a:prstGeom prst="rect">
            <a:avLst/>
          </a:prstGeom>
          <a:solidFill>
            <a:srgbClr val="DEF1F7">
              <a:alpha val="90194"/>
            </a:srgbClr>
          </a:solidFill>
        </p:spPr>
        <p:txBody>
          <a:bodyPr vert="horz" wrap="square" lIns="0" tIns="64135" rIns="0" bIns="0" rtlCol="0">
            <a:spAutoFit/>
          </a:bodyPr>
          <a:lstStyle/>
          <a:p>
            <a:r>
              <a:rPr lang="en-GB" sz="1600">
                <a:solidFill>
                  <a:schemeClr val="tx1"/>
                </a:solidFill>
                <a:latin typeface="Arial" panose="020B0604020202020204" pitchFamily="34" charset="0"/>
                <a:cs typeface="Arial" panose="020B0604020202020204" pitchFamily="34" charset="0"/>
              </a:rPr>
              <a:t>The pharmacist will ask the patient questions about their health. </a:t>
            </a:r>
          </a:p>
          <a:p>
            <a:endParaRPr lang="en-GB" sz="1600">
              <a:solidFill>
                <a:schemeClr val="tx1"/>
              </a:solidFill>
              <a:latin typeface="Arial" panose="020B0604020202020204" pitchFamily="34" charset="0"/>
              <a:cs typeface="Arial" panose="020B0604020202020204" pitchFamily="34" charset="0"/>
            </a:endParaRPr>
          </a:p>
          <a:p>
            <a:r>
              <a:rPr lang="en-GB" sz="1600">
                <a:solidFill>
                  <a:schemeClr val="tx1"/>
                </a:solidFill>
                <a:latin typeface="Arial" panose="020B0604020202020204" pitchFamily="34" charset="0"/>
                <a:cs typeface="Arial" panose="020B0604020202020204" pitchFamily="34" charset="0"/>
              </a:rPr>
              <a:t>This may include their previous medical history, any allergies, any medicines they are taking and the symptoms they are currently experiencing. </a:t>
            </a:r>
          </a:p>
          <a:p>
            <a:endParaRPr lang="en-GB" sz="1600">
              <a:solidFill>
                <a:schemeClr val="tx1"/>
              </a:solidFill>
              <a:latin typeface="Arial" panose="020B0604020202020204" pitchFamily="34" charset="0"/>
              <a:cs typeface="Arial" panose="020B0604020202020204" pitchFamily="34" charset="0"/>
            </a:endParaRPr>
          </a:p>
          <a:p>
            <a:r>
              <a:rPr lang="en-GB" sz="1600">
                <a:solidFill>
                  <a:schemeClr val="tx1"/>
                </a:solidFill>
                <a:latin typeface="Arial" panose="020B0604020202020204" pitchFamily="34" charset="0"/>
                <a:cs typeface="Arial" panose="020B0604020202020204" pitchFamily="34" charset="0"/>
              </a:rPr>
              <a:t>For some conditions, the pharmacist may request to perform a quick examination, such as using an otoscope for patients presenting with acute otitis media symptoms. </a:t>
            </a:r>
          </a:p>
        </p:txBody>
      </p:sp>
      <p:sp>
        <p:nvSpPr>
          <p:cNvPr id="13" name="TextBox 12">
            <a:extLst>
              <a:ext uri="{FF2B5EF4-FFF2-40B4-BE49-F238E27FC236}">
                <a16:creationId xmlns:a16="http://schemas.microsoft.com/office/drawing/2014/main" id="{F7FA05E8-0D1E-32A2-240A-2F93E5394B31}"/>
              </a:ext>
            </a:extLst>
          </p:cNvPr>
          <p:cNvSpPr txBox="1"/>
          <p:nvPr/>
        </p:nvSpPr>
        <p:spPr>
          <a:xfrm>
            <a:off x="3217744" y="1292774"/>
            <a:ext cx="2852432" cy="632116"/>
          </a:xfrm>
          <a:prstGeom prst="rect">
            <a:avLst/>
          </a:prstGeom>
          <a:solidFill>
            <a:srgbClr val="89C7D4"/>
          </a:solidFill>
        </p:spPr>
        <p:txBody>
          <a:bodyPr wrap="square" rtlCol="0">
            <a:noAutofit/>
          </a:bodyPr>
          <a:lstStyle/>
          <a:p>
            <a:r>
              <a:rPr lang="en-GB" b="1"/>
              <a:t>	</a:t>
            </a:r>
            <a:r>
              <a:rPr lang="en-GB" sz="1600" b="1"/>
              <a:t>Patient consultation</a:t>
            </a:r>
            <a:endParaRPr lang="en-GB" b="1"/>
          </a:p>
        </p:txBody>
      </p:sp>
      <p:grpSp>
        <p:nvGrpSpPr>
          <p:cNvPr id="14" name="object 4">
            <a:extLst>
              <a:ext uri="{FF2B5EF4-FFF2-40B4-BE49-F238E27FC236}">
                <a16:creationId xmlns:a16="http://schemas.microsoft.com/office/drawing/2014/main" id="{48D36420-3973-139E-8622-33660B11625E}"/>
              </a:ext>
            </a:extLst>
          </p:cNvPr>
          <p:cNvGrpSpPr/>
          <p:nvPr/>
        </p:nvGrpSpPr>
        <p:grpSpPr>
          <a:xfrm>
            <a:off x="3452348" y="1366120"/>
            <a:ext cx="545592" cy="485423"/>
            <a:chOff x="583691" y="2668523"/>
            <a:chExt cx="928369" cy="928369"/>
          </a:xfrm>
        </p:grpSpPr>
        <p:sp>
          <p:nvSpPr>
            <p:cNvPr id="15" name="object 5">
              <a:extLst>
                <a:ext uri="{FF2B5EF4-FFF2-40B4-BE49-F238E27FC236}">
                  <a16:creationId xmlns:a16="http://schemas.microsoft.com/office/drawing/2014/main" id="{65727F1C-BD11-B793-EEAB-C4BC6835DBAD}"/>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16" name="object 6">
              <a:extLst>
                <a:ext uri="{FF2B5EF4-FFF2-40B4-BE49-F238E27FC236}">
                  <a16:creationId xmlns:a16="http://schemas.microsoft.com/office/drawing/2014/main" id="{1843BF20-A99B-73AF-3145-BCE9DD32AA1D}"/>
                </a:ext>
              </a:extLst>
            </p:cNvPr>
            <p:cNvPicPr/>
            <p:nvPr/>
          </p:nvPicPr>
          <p:blipFill>
            <a:blip r:embed="rId5" cstate="print"/>
            <a:stretch>
              <a:fillRect/>
            </a:stretch>
          </p:blipFill>
          <p:spPr>
            <a:xfrm>
              <a:off x="838064" y="2990402"/>
              <a:ext cx="420869" cy="286902"/>
            </a:xfrm>
            <a:prstGeom prst="rect">
              <a:avLst/>
            </a:prstGeom>
          </p:spPr>
        </p:pic>
      </p:grpSp>
      <p:sp>
        <p:nvSpPr>
          <p:cNvPr id="17" name="object 7">
            <a:extLst>
              <a:ext uri="{FF2B5EF4-FFF2-40B4-BE49-F238E27FC236}">
                <a16:creationId xmlns:a16="http://schemas.microsoft.com/office/drawing/2014/main" id="{EBF56916-D805-76E6-9D5A-5E3D9821E7CA}"/>
              </a:ext>
            </a:extLst>
          </p:cNvPr>
          <p:cNvSpPr txBox="1"/>
          <p:nvPr/>
        </p:nvSpPr>
        <p:spPr>
          <a:xfrm>
            <a:off x="6219669" y="1916036"/>
            <a:ext cx="2852431" cy="4004301"/>
          </a:xfrm>
          <a:prstGeom prst="rect">
            <a:avLst/>
          </a:prstGeom>
          <a:solidFill>
            <a:srgbClr val="DEF1F7">
              <a:alpha val="90194"/>
            </a:srgbClr>
          </a:solidFill>
        </p:spPr>
        <p:txBody>
          <a:bodyPr vert="horz" wrap="square" lIns="0" tIns="64135" rIns="0" bIns="0" rtlCol="0">
            <a:spAutoFit/>
          </a:bodyPr>
          <a:lstStyle/>
          <a:p>
            <a:r>
              <a:rPr lang="en-GB" sz="1600">
                <a:solidFill>
                  <a:schemeClr val="tx1"/>
                </a:solidFill>
                <a:latin typeface="Arial" panose="020B0604020202020204" pitchFamily="34" charset="0"/>
                <a:cs typeface="Arial" panose="020B0604020202020204" pitchFamily="34" charset="0"/>
              </a:rPr>
              <a:t>For minor illness referrals, the patient outcomes can be:</a:t>
            </a:r>
            <a:br>
              <a:rPr lang="en-GB" sz="1600">
                <a:solidFill>
                  <a:schemeClr val="tx1"/>
                </a:solidFill>
                <a:latin typeface="Arial" panose="020B0604020202020204" pitchFamily="34" charset="0"/>
                <a:cs typeface="Arial" panose="020B0604020202020204" pitchFamily="34" charset="0"/>
              </a:rPr>
            </a:b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a:t>
            </a:r>
            <a:r>
              <a:rPr lang="en-GB" sz="1600">
                <a:solidFill>
                  <a:schemeClr val="tx1"/>
                </a:solidFill>
                <a:latin typeface="Arial" panose="020B0604020202020204" pitchFamily="34" charset="0"/>
                <a:cs typeface="Arial" panose="020B0604020202020204" pitchFamily="34" charset="0"/>
              </a:rPr>
              <a:t>dvice,</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advice and recommend self-care products</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or onward referral by the community pharmacist to another health professional for further clinical review. </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r>
              <a:rPr lang="en-GB" sz="1600">
                <a:solidFill>
                  <a:schemeClr val="tx1"/>
                </a:solidFill>
                <a:latin typeface="Arial" panose="020B0604020202020204" pitchFamily="34" charset="0"/>
                <a:cs typeface="Arial" panose="020B0604020202020204" pitchFamily="34" charset="0"/>
              </a:rPr>
              <a:t>This could be or to another setting such as an urgent treatment centre or  (in a small percentage of cases) back to the GP practice.</a:t>
            </a:r>
          </a:p>
        </p:txBody>
      </p:sp>
      <p:sp>
        <p:nvSpPr>
          <p:cNvPr id="18" name="TextBox 17">
            <a:extLst>
              <a:ext uri="{FF2B5EF4-FFF2-40B4-BE49-F238E27FC236}">
                <a16:creationId xmlns:a16="http://schemas.microsoft.com/office/drawing/2014/main" id="{0B91F720-1D18-9AFB-5AD5-A6E1810261E3}"/>
              </a:ext>
            </a:extLst>
          </p:cNvPr>
          <p:cNvSpPr txBox="1"/>
          <p:nvPr/>
        </p:nvSpPr>
        <p:spPr>
          <a:xfrm>
            <a:off x="6219668" y="1283920"/>
            <a:ext cx="2852432" cy="632116"/>
          </a:xfrm>
          <a:prstGeom prst="rect">
            <a:avLst/>
          </a:prstGeom>
          <a:solidFill>
            <a:srgbClr val="89C7D4"/>
          </a:solidFill>
        </p:spPr>
        <p:txBody>
          <a:bodyPr wrap="square" rtlCol="0">
            <a:noAutofit/>
          </a:bodyPr>
          <a:lstStyle/>
          <a:p>
            <a:pPr marL="896938" indent="-269875"/>
            <a:r>
              <a:rPr lang="en-GB" b="1"/>
              <a:t>	Minor Illness Referrals</a:t>
            </a:r>
          </a:p>
        </p:txBody>
      </p:sp>
      <p:sp>
        <p:nvSpPr>
          <p:cNvPr id="24" name="object 7">
            <a:extLst>
              <a:ext uri="{FF2B5EF4-FFF2-40B4-BE49-F238E27FC236}">
                <a16:creationId xmlns:a16="http://schemas.microsoft.com/office/drawing/2014/main" id="{9326C013-7F3A-FAE0-FA13-509AA7C8E380}"/>
              </a:ext>
            </a:extLst>
          </p:cNvPr>
          <p:cNvSpPr txBox="1"/>
          <p:nvPr/>
        </p:nvSpPr>
        <p:spPr>
          <a:xfrm>
            <a:off x="9221592" y="1955170"/>
            <a:ext cx="2572054" cy="4378763"/>
          </a:xfrm>
          <a:prstGeom prst="rect">
            <a:avLst/>
          </a:prstGeom>
          <a:solidFill>
            <a:srgbClr val="DEF1F7">
              <a:alpha val="90194"/>
            </a:srgbClr>
          </a:solidFill>
        </p:spPr>
        <p:txBody>
          <a:bodyPr vert="horz" wrap="square" lIns="0" tIns="64135" rIns="0" bIns="0" rtlCol="0">
            <a:spAutoFit/>
          </a:bodyPr>
          <a:lstStyle/>
          <a:p>
            <a:pPr marL="123825">
              <a:spcBef>
                <a:spcPts val="505"/>
              </a:spcBef>
              <a:tabLst>
                <a:tab pos="352425" algn="l"/>
              </a:tabLst>
            </a:pPr>
            <a:r>
              <a:rPr lang="en-GB" sz="1600">
                <a:solidFill>
                  <a:schemeClr val="tx1"/>
                </a:solidFill>
                <a:latin typeface="Arial" panose="020B0604020202020204" pitchFamily="34" charset="0"/>
                <a:cs typeface="Arial" panose="020B0604020202020204" pitchFamily="34" charset="0"/>
              </a:rPr>
              <a:t>If the referral is for one of the 7 clinical pathways, the patient outcomes could include the supply of certain prescription only medicines when appropriate e.g. antibiotics if needed. </a:t>
            </a:r>
          </a:p>
          <a:p>
            <a:pPr marL="123825">
              <a:spcBef>
                <a:spcPts val="505"/>
              </a:spcBef>
              <a:tabLst>
                <a:tab pos="352425" algn="l"/>
              </a:tabLst>
            </a:pPr>
            <a:r>
              <a:rPr lang="en-GB" sz="1600">
                <a:latin typeface="Arial" panose="020B0604020202020204" pitchFamily="34" charset="0"/>
                <a:cs typeface="Arial" panose="020B0604020202020204" pitchFamily="34" charset="0"/>
              </a:rPr>
              <a:t>Other outcomes could include </a:t>
            </a:r>
            <a:r>
              <a:rPr lang="en-GB" sz="1600">
                <a:solidFill>
                  <a:schemeClr val="tx1"/>
                </a:solidFill>
                <a:latin typeface="Arial" panose="020B0604020202020204" pitchFamily="34" charset="0"/>
                <a:cs typeface="Arial" panose="020B0604020202020204" pitchFamily="34" charset="0"/>
              </a:rPr>
              <a:t>advice; advice and recommend self-care products; or onward referral by the community pharmacist to another health professional if required.</a:t>
            </a:r>
          </a:p>
          <a:p>
            <a:pPr marL="123825">
              <a:lnSpc>
                <a:spcPct val="100000"/>
              </a:lnSpc>
              <a:spcBef>
                <a:spcPts val="505"/>
              </a:spcBef>
              <a:tabLst>
                <a:tab pos="352425" algn="l"/>
              </a:tabLst>
            </a:pPr>
            <a:endParaRPr sz="1600">
              <a:latin typeface="Arial"/>
              <a:cs typeface="Arial"/>
            </a:endParaRPr>
          </a:p>
        </p:txBody>
      </p:sp>
      <p:sp>
        <p:nvSpPr>
          <p:cNvPr id="25" name="TextBox 24">
            <a:extLst>
              <a:ext uri="{FF2B5EF4-FFF2-40B4-BE49-F238E27FC236}">
                <a16:creationId xmlns:a16="http://schemas.microsoft.com/office/drawing/2014/main" id="{48F07084-AB7C-1922-6438-3FE9C1CFF816}"/>
              </a:ext>
            </a:extLst>
          </p:cNvPr>
          <p:cNvSpPr txBox="1"/>
          <p:nvPr/>
        </p:nvSpPr>
        <p:spPr>
          <a:xfrm>
            <a:off x="9221592" y="1297186"/>
            <a:ext cx="2572055" cy="632116"/>
          </a:xfrm>
          <a:prstGeom prst="rect">
            <a:avLst/>
          </a:prstGeom>
          <a:solidFill>
            <a:srgbClr val="89C7D4"/>
          </a:solidFill>
        </p:spPr>
        <p:txBody>
          <a:bodyPr wrap="square" rtlCol="0">
            <a:noAutofit/>
          </a:bodyPr>
          <a:lstStyle/>
          <a:p>
            <a:r>
              <a:rPr lang="en-GB" sz="1800" b="1">
                <a:solidFill>
                  <a:schemeClr val="tx1"/>
                </a:solidFill>
                <a:latin typeface="Arial" panose="020B0604020202020204" pitchFamily="34" charset="0"/>
                <a:cs typeface="Arial" panose="020B0604020202020204" pitchFamily="34" charset="0"/>
              </a:rPr>
              <a:t>	7 clinical 	pathways</a:t>
            </a:r>
            <a:endParaRPr lang="en-GB" b="1"/>
          </a:p>
        </p:txBody>
      </p:sp>
      <p:pic>
        <p:nvPicPr>
          <p:cNvPr id="44" name="Picture 43">
            <a:extLst>
              <a:ext uri="{FF2B5EF4-FFF2-40B4-BE49-F238E27FC236}">
                <a16:creationId xmlns:a16="http://schemas.microsoft.com/office/drawing/2014/main" id="{FDB5A060-2606-7701-6734-0516BAE3D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80" y="1321999"/>
            <a:ext cx="553220" cy="545960"/>
          </a:xfrm>
          <a:prstGeom prst="rect">
            <a:avLst/>
          </a:prstGeom>
        </p:spPr>
      </p:pic>
      <p:pic>
        <p:nvPicPr>
          <p:cNvPr id="46" name="Picture 45">
            <a:extLst>
              <a:ext uri="{FF2B5EF4-FFF2-40B4-BE49-F238E27FC236}">
                <a16:creationId xmlns:a16="http://schemas.microsoft.com/office/drawing/2014/main" id="{F79CEB80-E63A-295A-A0C6-EE3EBF9BB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248" y="1329910"/>
            <a:ext cx="493360" cy="557842"/>
          </a:xfrm>
          <a:prstGeom prst="rect">
            <a:avLst/>
          </a:prstGeom>
        </p:spPr>
      </p:pic>
    </p:spTree>
    <p:extLst>
      <p:ext uri="{BB962C8B-B14F-4D97-AF65-F5344CB8AC3E}">
        <p14:creationId xmlns:p14="http://schemas.microsoft.com/office/powerpoint/2010/main" val="4330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640264"/>
            <a:ext cx="11088000" cy="4785736"/>
          </a:xfrm>
        </p:spPr>
        <p:txBody>
          <a:bodyPr vert="horz" lIns="0" tIns="0" rIns="0" bIns="0" rtlCol="0" anchor="t">
            <a:normAutofit fontScale="85000" lnSpcReduction="20000"/>
          </a:bodyPr>
          <a:lstStyle/>
          <a:p>
            <a:pPr marL="457200" indent="-457200">
              <a:buFont typeface="Arial" panose="020B0604020202020204" pitchFamily="34" charset="0"/>
              <a:buChar char="•"/>
            </a:pPr>
            <a:r>
              <a:rPr lang="en-GB" sz="2800" dirty="0">
                <a:solidFill>
                  <a:schemeClr val="tx1"/>
                </a:solidFill>
              </a:rPr>
              <a:t>Previous CPCS activity showed that 9 out of 10 patients have their episode of care completed by the community pharmacist, </a:t>
            </a:r>
          </a:p>
          <a:p>
            <a:pPr lvl="1" indent="0">
              <a:buNone/>
            </a:pPr>
            <a:r>
              <a:rPr lang="en-GB" sz="2800" dirty="0">
                <a:solidFill>
                  <a:schemeClr val="tx1"/>
                </a:solidFill>
              </a:rPr>
              <a:t>- Pharmacists onward refer 1 out of 10 patients either back to the practice or to another setting such as an urgent treatment centre.</a:t>
            </a:r>
          </a:p>
          <a:p>
            <a:pPr lvl="1" indent="0">
              <a:buNone/>
            </a:pPr>
            <a:r>
              <a:rPr lang="en-GB" sz="2800" dirty="0">
                <a:solidFill>
                  <a:schemeClr val="tx1"/>
                </a:solidFill>
              </a:rPr>
              <a:t>- This is for many reasons (such as red flags may have been identified or the patient’s symptoms may have worsened). </a:t>
            </a:r>
            <a:endParaRPr lang="en-GB" sz="2800" dirty="0">
              <a:solidFill>
                <a:schemeClr val="tx1"/>
              </a:solidFill>
              <a:cs typeface="Calibri"/>
            </a:endParaRPr>
          </a:p>
          <a:p>
            <a:pPr lvl="1" indent="0">
              <a:buNone/>
            </a:pPr>
            <a:r>
              <a:rPr lang="en-GB" sz="2800" b="1" dirty="0">
                <a:solidFill>
                  <a:schemeClr val="tx1"/>
                </a:solidFill>
              </a:rPr>
              <a:t>- This does not mean the service has failed – rather that it is working as expected.</a:t>
            </a:r>
            <a:endParaRPr lang="en-GB" sz="2800" b="1" dirty="0">
              <a:solidFill>
                <a:schemeClr val="tx1"/>
              </a:solidFill>
              <a:cs typeface="Calibri"/>
            </a:endParaRPr>
          </a:p>
          <a:p>
            <a:pPr marL="457200" indent="-457200">
              <a:buFont typeface="Arial" panose="020B0604020202020204" pitchFamily="34" charset="0"/>
              <a:buChar char="•"/>
            </a:pPr>
            <a:r>
              <a:rPr lang="en-GB" sz="2800" dirty="0">
                <a:solidFill>
                  <a:schemeClr val="tx1"/>
                </a:solidFill>
              </a:rPr>
              <a:t>The addition of the 7 clinical pathways, which enables community pharmacists to be able to supply specific prescription only medicines where clinically appropriate, may change the percentage of onward referrals to GP practices both in the short and long term as we better understand which patients and what conditions are appropriate for successful referral/</a:t>
            </a:r>
            <a:endParaRPr lang="en-GB" sz="2800" dirty="0">
              <a:solidFill>
                <a:schemeClr val="tx1"/>
              </a:solidFill>
              <a:cs typeface="Calibri"/>
            </a:endParaRPr>
          </a:p>
          <a:p>
            <a:pPr marL="457200" indent="-457200">
              <a:buFont typeface="Arial" panose="020B0604020202020204" pitchFamily="34" charset="0"/>
              <a:buChar char="•"/>
            </a:pPr>
            <a:r>
              <a:rPr lang="en-GB" sz="2800" dirty="0">
                <a:solidFill>
                  <a:schemeClr val="tx1"/>
                </a:solidFill>
              </a:rPr>
              <a:t>Improving local relationships and agreeing local ways of working between practices and community pharmacists will help to minimise ‘bounce backs’ which is better for practices, pharmacies and ultimately patients.</a:t>
            </a:r>
            <a:endParaRPr lang="en-GB" sz="2800" dirty="0">
              <a:solidFill>
                <a:schemeClr val="tx1"/>
              </a:solidFill>
              <a:cs typeface="Calibri"/>
            </a:endParaRPr>
          </a:p>
          <a:p>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235846" y="358819"/>
            <a:ext cx="11404154" cy="1166192"/>
          </a:xfrm>
        </p:spPr>
        <p:txBody>
          <a:bodyPr>
            <a:normAutofit/>
          </a:bodyPr>
          <a:lstStyle/>
          <a:p>
            <a:r>
              <a:rPr lang="en-GB" dirty="0">
                <a:latin typeface="Arial" panose="020B0604020202020204" pitchFamily="34" charset="0"/>
                <a:cs typeface="Arial" panose="020B0604020202020204" pitchFamily="34" charset="0"/>
              </a:rPr>
              <a:t>What about patient ‘bounce backs’ to the practice?</a:t>
            </a:r>
          </a:p>
        </p:txBody>
      </p:sp>
    </p:spTree>
    <p:extLst>
      <p:ext uri="{BB962C8B-B14F-4D97-AF65-F5344CB8AC3E}">
        <p14:creationId xmlns:p14="http://schemas.microsoft.com/office/powerpoint/2010/main" val="30436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1297186"/>
            <a:ext cx="11088000" cy="4712997"/>
          </a:xfrm>
        </p:spPr>
        <p:txBody>
          <a:bodyPr vert="horz" lIns="0" tIns="0" rIns="0" bIns="0" rtlCol="0" anchor="t">
            <a:normAutofit fontScale="85000" lnSpcReduction="10000"/>
          </a:bodyPr>
          <a:lstStyle/>
          <a:p>
            <a:pPr marL="457200" indent="-457200">
              <a:buFont typeface="Arial" panose="020B0604020202020204" pitchFamily="34" charset="0"/>
              <a:buChar char="•"/>
            </a:pPr>
            <a:r>
              <a:rPr lang="en-GB" sz="2400" dirty="0">
                <a:solidFill>
                  <a:schemeClr val="tx1"/>
                </a:solidFill>
                <a:latin typeface="Arial"/>
                <a:cs typeface="Arial"/>
              </a:rPr>
              <a:t>Community pharmacy contractors have welcomed Pharmacy First and 100% have registered to provide the service here in Gloucestershire</a:t>
            </a:r>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a:cs typeface="Arial"/>
              </a:rPr>
              <a:t>Clinical services from community pharmacies have grown over the last 5 years and Pharmacy First is the next step. </a:t>
            </a:r>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a:cs typeface="Arial"/>
              </a:rPr>
              <a:t>Community Pharmacists are</a:t>
            </a:r>
            <a:r>
              <a:rPr lang="en-GB" sz="2400" dirty="0">
                <a:solidFill>
                  <a:srgbClr val="FF0000"/>
                </a:solidFill>
                <a:latin typeface="Arial"/>
                <a:cs typeface="Arial"/>
              </a:rPr>
              <a:t> </a:t>
            </a:r>
            <a:r>
              <a:rPr lang="en-GB" sz="2400" dirty="0">
                <a:solidFill>
                  <a:schemeClr val="tx1"/>
                </a:solidFill>
                <a:latin typeface="Arial"/>
                <a:cs typeface="Arial"/>
              </a:rPr>
              <a:t>highly trained healthcare professionals and are very experienced in supporting and treating patients with minor illnesses.</a:t>
            </a:r>
          </a:p>
          <a:p>
            <a:pPr marL="457200" indent="-457200">
              <a:buFont typeface="Arial" panose="020B0604020202020204" pitchFamily="34" charset="0"/>
              <a:buChar char="•"/>
            </a:pPr>
            <a:r>
              <a:rPr lang="en-GB" sz="2400" dirty="0">
                <a:solidFill>
                  <a:schemeClr val="tx1"/>
                </a:solidFill>
                <a:latin typeface="Arial"/>
                <a:cs typeface="Arial"/>
              </a:rPr>
              <a:t>Many community pharmacists are already experienced in using PGDs for minor illness and training has been made available to support all pharmacists (including locums).</a:t>
            </a:r>
          </a:p>
          <a:p>
            <a:pPr marL="457200" indent="-457200">
              <a:buFont typeface="Arial" panose="020B0604020202020204" pitchFamily="34" charset="0"/>
              <a:buChar char="•"/>
            </a:pPr>
            <a:r>
              <a:rPr lang="en-GB" sz="2400" dirty="0">
                <a:solidFill>
                  <a:schemeClr val="tx1"/>
                </a:solidFill>
                <a:latin typeface="Arial"/>
                <a:cs typeface="Arial"/>
              </a:rPr>
              <a:t>Workforce and workload remain a challenge for some community pharmacies (as for general practice)….. working together provides opportunity to improve resilience in primary care.</a:t>
            </a:r>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a:cs typeface="Arial"/>
              </a:rPr>
              <a:t>If you are wondering about your local pharmacies, then why not contact them and ask them? Pharmacy First will work best for patients when local practices and pharmacies work together.</a:t>
            </a:r>
          </a:p>
          <a:p>
            <a:pPr marL="457200" indent="-457200">
              <a:buFont typeface="Arial" panose="020B0604020202020204" pitchFamily="34" charset="0"/>
              <a:buChar char="•"/>
            </a:pPr>
            <a:r>
              <a:rPr lang="en-GB" sz="2400" dirty="0">
                <a:solidFill>
                  <a:schemeClr val="tx1"/>
                </a:solidFill>
                <a:latin typeface="Arial"/>
                <a:cs typeface="Arial"/>
              </a:rPr>
              <a:t>If you have particular concerns about a pharmacy that you can’t resolve by contacting them, then our GICB Community Pharmacy Clinical Lead may be able help - contact </a:t>
            </a:r>
            <a:r>
              <a:rPr lang="en-GB" sz="2400" dirty="0">
                <a:solidFill>
                  <a:schemeClr val="tx1"/>
                </a:solidFill>
                <a:latin typeface="Arial"/>
                <a:cs typeface="Arial"/>
                <a:hlinkClick r:id="rId3"/>
              </a:rPr>
              <a:t>sian.williams20@nhs.net</a:t>
            </a:r>
            <a:r>
              <a:rPr lang="en-GB" sz="2400" dirty="0">
                <a:solidFill>
                  <a:schemeClr val="tx1"/>
                </a:solidFill>
                <a:latin typeface="Arial"/>
                <a:cs typeface="Arial"/>
              </a:rPr>
              <a:t> </a:t>
            </a:r>
          </a:p>
          <a:p>
            <a:pPr marL="457200" indent="-457200">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432000"/>
            <a:ext cx="11192807" cy="865186"/>
          </a:xfrm>
        </p:spPr>
        <p:txBody>
          <a:bodyPr>
            <a:normAutofit fontScale="90000"/>
          </a:bodyPr>
          <a:lstStyle/>
          <a:p>
            <a:r>
              <a:rPr lang="en-GB" dirty="0">
                <a:latin typeface="Arial" panose="020B0604020202020204" pitchFamily="34" charset="0"/>
                <a:cs typeface="Arial" panose="020B0604020202020204" pitchFamily="34" charset="0"/>
              </a:rPr>
              <a:t>Working with Community Pharmacies to deliver Pharmacy First..</a:t>
            </a:r>
          </a:p>
        </p:txBody>
      </p:sp>
    </p:spTree>
    <p:extLst>
      <p:ext uri="{BB962C8B-B14F-4D97-AF65-F5344CB8AC3E}">
        <p14:creationId xmlns:p14="http://schemas.microsoft.com/office/powerpoint/2010/main" val="13727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10563" y="1391479"/>
            <a:ext cx="10222468" cy="5312817"/>
          </a:xfrm>
        </p:spPr>
        <p:txBody>
          <a:bodyPr vert="horz" lIns="0" tIns="0" rIns="0" bIns="0" rtlCol="0" anchor="t">
            <a:normAutofit fontScale="70000" lnSpcReduction="20000"/>
          </a:bodyPr>
          <a:lstStyle/>
          <a:p>
            <a:r>
              <a:rPr lang="en-GB" sz="2100" b="1" dirty="0">
                <a:solidFill>
                  <a:srgbClr val="000000"/>
                </a:solidFill>
                <a:latin typeface="Arial"/>
                <a:ea typeface="Times New Roman" panose="02020603050405020304" pitchFamily="18" charset="0"/>
                <a:cs typeface="Times New Roman"/>
              </a:rPr>
              <a:t>On 31 Jan 2024 when Pharmacy First launched: </a:t>
            </a:r>
          </a:p>
          <a:p>
            <a:pPr marL="285750" indent="-285750">
              <a:buChar char="•"/>
            </a:pPr>
            <a:r>
              <a:rPr lang="en-GB" sz="2100" dirty="0">
                <a:solidFill>
                  <a:srgbClr val="000000"/>
                </a:solidFill>
                <a:latin typeface="Arial"/>
                <a:ea typeface="Times New Roman" panose="02020603050405020304" pitchFamily="18" charset="0"/>
                <a:cs typeface="Times New Roman"/>
              </a:rPr>
              <a:t>Pharmacies now have access to new consultation templates for Pharmacy First from whichever of the 4 approved suppliers they contract with (</a:t>
            </a:r>
            <a:r>
              <a:rPr lang="en-GB" sz="2100" dirty="0" err="1">
                <a:solidFill>
                  <a:srgbClr val="000000"/>
                </a:solidFill>
                <a:latin typeface="Arial"/>
                <a:ea typeface="Times New Roman" panose="02020603050405020304" pitchFamily="18" charset="0"/>
                <a:cs typeface="Times New Roman"/>
              </a:rPr>
              <a:t>PharmOutcomes</a:t>
            </a:r>
            <a:r>
              <a:rPr lang="en-GB" sz="2100" dirty="0">
                <a:solidFill>
                  <a:srgbClr val="000000"/>
                </a:solidFill>
                <a:latin typeface="Arial"/>
                <a:ea typeface="Times New Roman" panose="02020603050405020304" pitchFamily="18" charset="0"/>
                <a:cs typeface="Times New Roman"/>
              </a:rPr>
              <a:t>, Sonar, Cegedim or Positive Solutions)</a:t>
            </a:r>
          </a:p>
          <a:p>
            <a:pPr marL="285750" indent="-285750">
              <a:buChar char="•"/>
            </a:pPr>
            <a:r>
              <a:rPr lang="en-GB" sz="2100" dirty="0">
                <a:solidFill>
                  <a:srgbClr val="000000"/>
                </a:solidFill>
                <a:latin typeface="Arial"/>
                <a:ea typeface="Times New Roman" panose="02020603050405020304" pitchFamily="18" charset="0"/>
                <a:cs typeface="Times New Roman"/>
              </a:rPr>
              <a:t>GP Practice teams should continue to electronically refer the way they do now.  For most Gloucestershire practices this will be via </a:t>
            </a:r>
            <a:r>
              <a:rPr lang="en-GB" sz="2100" dirty="0" err="1">
                <a:solidFill>
                  <a:schemeClr val="tx1"/>
                </a:solidFill>
                <a:latin typeface="Arial"/>
                <a:ea typeface="Times New Roman" panose="02020603050405020304" pitchFamily="18" charset="0"/>
                <a:cs typeface="Times New Roman"/>
              </a:rPr>
              <a:t>AccuRx</a:t>
            </a:r>
            <a:r>
              <a:rPr lang="en-GB" sz="2100" dirty="0">
                <a:solidFill>
                  <a:schemeClr val="tx1"/>
                </a:solidFill>
                <a:latin typeface="Arial"/>
                <a:ea typeface="Times New Roman" panose="02020603050405020304" pitchFamily="18" charset="0"/>
                <a:cs typeface="Times New Roman"/>
              </a:rPr>
              <a:t>/</a:t>
            </a:r>
            <a:r>
              <a:rPr lang="en-GB" sz="2100" dirty="0" err="1">
                <a:solidFill>
                  <a:schemeClr val="tx1"/>
                </a:solidFill>
                <a:latin typeface="Arial"/>
                <a:ea typeface="Times New Roman" panose="02020603050405020304" pitchFamily="18" charset="0"/>
                <a:cs typeface="Times New Roman"/>
              </a:rPr>
              <a:t>AccuMail</a:t>
            </a:r>
            <a:r>
              <a:rPr lang="en-GB" sz="2100" dirty="0">
                <a:solidFill>
                  <a:schemeClr val="tx1"/>
                </a:solidFill>
                <a:latin typeface="Arial"/>
                <a:ea typeface="Times New Roman" panose="02020603050405020304" pitchFamily="18" charset="0"/>
                <a:cs typeface="Times New Roman"/>
              </a:rPr>
              <a:t> to the Pharmacy NHS mail see </a:t>
            </a:r>
            <a:r>
              <a:rPr lang="en-GB" sz="2100" dirty="0">
                <a:solidFill>
                  <a:schemeClr val="tx1"/>
                </a:solidFill>
                <a:latin typeface="Arial"/>
                <a:ea typeface="Times New Roman" panose="02020603050405020304" pitchFamily="18" charset="0"/>
                <a:cs typeface="Times New Roman"/>
                <a:hlinkClick r:id="rId3"/>
              </a:rPr>
              <a:t>ICB </a:t>
            </a:r>
            <a:r>
              <a:rPr lang="en-GB" sz="2100" dirty="0" err="1">
                <a:solidFill>
                  <a:schemeClr val="tx1"/>
                </a:solidFill>
                <a:latin typeface="Arial"/>
                <a:ea typeface="Times New Roman" panose="02020603050405020304" pitchFamily="18" charset="0"/>
                <a:cs typeface="Times New Roman"/>
                <a:hlinkClick r:id="rId3"/>
              </a:rPr>
              <a:t>ExtraNET</a:t>
            </a:r>
            <a:r>
              <a:rPr lang="en-GB" sz="2100" dirty="0">
                <a:solidFill>
                  <a:srgbClr val="92D050"/>
                </a:solidFill>
                <a:latin typeface="Arial"/>
                <a:ea typeface="Times New Roman" panose="02020603050405020304" pitchFamily="18" charset="0"/>
                <a:cs typeface="Times New Roman"/>
                <a:hlinkClick r:id="rId3"/>
              </a:rPr>
              <a:t> </a:t>
            </a:r>
            <a:r>
              <a:rPr lang="en-GB" sz="2100" dirty="0">
                <a:solidFill>
                  <a:schemeClr val="tx1"/>
                </a:solidFill>
                <a:latin typeface="Arial"/>
                <a:ea typeface="Times New Roman" panose="02020603050405020304" pitchFamily="18" charset="0"/>
                <a:cs typeface="Times New Roman"/>
              </a:rPr>
              <a:t>and </a:t>
            </a:r>
            <a:r>
              <a:rPr lang="en-GB" sz="2100" dirty="0" err="1">
                <a:solidFill>
                  <a:schemeClr val="tx1"/>
                </a:solidFill>
                <a:latin typeface="Arial"/>
                <a:ea typeface="Times New Roman" panose="02020603050405020304" pitchFamily="18" charset="0"/>
                <a:cs typeface="Times New Roman"/>
              </a:rPr>
              <a:t>AccuRx</a:t>
            </a:r>
            <a:r>
              <a:rPr lang="en-GB" sz="2100" dirty="0">
                <a:solidFill>
                  <a:schemeClr val="tx1"/>
                </a:solidFill>
                <a:latin typeface="Arial"/>
                <a:ea typeface="Times New Roman" panose="02020603050405020304" pitchFamily="18" charset="0"/>
                <a:cs typeface="Times New Roman"/>
              </a:rPr>
              <a:t> digital referral SOP for ‘How to..’</a:t>
            </a:r>
          </a:p>
          <a:p>
            <a:pPr algn="l"/>
            <a:r>
              <a:rPr lang="en-GB" sz="2100" dirty="0">
                <a:solidFill>
                  <a:srgbClr val="000000"/>
                </a:solidFill>
                <a:latin typeface="Arial"/>
                <a:ea typeface="Times New Roman" panose="02020603050405020304" pitchFamily="18" charset="0"/>
                <a:cs typeface="Times New Roman"/>
              </a:rPr>
              <a:t>Information will be returned to practices from pharmacies in the same way as it is now – for most pharmacies this is the Post Event Message (PEM). Shortly NHSE will enable GP record update to send structured messages in to GP clinical systems (S1 and EMIS) that will appear in patient record once accepted by a practice team member- </a:t>
            </a:r>
          </a:p>
          <a:p>
            <a:pPr algn="l"/>
            <a:r>
              <a:rPr lang="en-GB" sz="2100" dirty="0">
                <a:solidFill>
                  <a:srgbClr val="000000"/>
                </a:solidFill>
                <a:highlight>
                  <a:srgbClr val="C0C0C0"/>
                </a:highlight>
                <a:latin typeface="Arial"/>
                <a:ea typeface="Times New Roman" panose="02020603050405020304" pitchFamily="18" charset="0"/>
                <a:cs typeface="Times New Roman"/>
              </a:rPr>
              <a:t>see NHSE Primary care bulletin 21 March 2024 (issue 282) </a:t>
            </a:r>
          </a:p>
          <a:p>
            <a:pPr algn="l"/>
            <a:r>
              <a:rPr lang="en-GB" sz="2100" b="1" i="1" dirty="0">
                <a:solidFill>
                  <a:srgbClr val="000000"/>
                </a:solidFill>
                <a:highlight>
                  <a:srgbClr val="C0C0C0"/>
                </a:highlight>
                <a:latin typeface="Arial"/>
                <a:cs typeface="Times New Roman"/>
              </a:rPr>
              <a:t>“</a:t>
            </a:r>
            <a:r>
              <a:rPr lang="en-GB" sz="2100" b="1" i="1" dirty="0">
                <a:solidFill>
                  <a:srgbClr val="030303"/>
                </a:solidFill>
                <a:effectLst/>
                <a:highlight>
                  <a:srgbClr val="C0C0C0"/>
                </a:highlight>
                <a:latin typeface="inherit"/>
              </a:rPr>
              <a:t>Enhancing GP record updates from pharmacies (Update Record)</a:t>
            </a:r>
            <a:endParaRPr lang="en-GB" sz="2100" b="0" i="1" dirty="0">
              <a:solidFill>
                <a:srgbClr val="030303"/>
              </a:solidFill>
              <a:effectLst/>
              <a:highlight>
                <a:srgbClr val="C0C0C0"/>
              </a:highlight>
              <a:latin typeface="Arial" panose="020B0604020202020204" pitchFamily="34" charset="0"/>
            </a:endParaRPr>
          </a:p>
          <a:p>
            <a:pPr algn="l"/>
            <a:r>
              <a:rPr lang="en-GB" sz="2100" b="0" i="1" dirty="0">
                <a:solidFill>
                  <a:srgbClr val="030303"/>
                </a:solidFill>
                <a:effectLst/>
                <a:highlight>
                  <a:srgbClr val="C0C0C0"/>
                </a:highlight>
                <a:latin typeface="Arial" panose="020B0604020202020204" pitchFamily="34" charset="0"/>
              </a:rPr>
              <a:t>New functionality to provide practices with structured information about pharmacy consultations for blood pressure checks, contraception and Pharmacy First (minor illness and clinical pathways) will begin a phased roll out next week. </a:t>
            </a:r>
          </a:p>
          <a:p>
            <a:pPr algn="l"/>
            <a:r>
              <a:rPr lang="en-GB" sz="2100" b="0" i="1" dirty="0">
                <a:solidFill>
                  <a:srgbClr val="030303"/>
                </a:solidFill>
                <a:effectLst/>
                <a:highlight>
                  <a:srgbClr val="C0C0C0"/>
                </a:highlight>
                <a:latin typeface="Arial" panose="020B0604020202020204" pitchFamily="34" charset="0"/>
              </a:rPr>
              <a:t>Practice staff will no longer have to manually manage this information; data will go straight into the workflow and can be automatically filed or viewed and filed with a single click by a member of practice team.</a:t>
            </a:r>
          </a:p>
          <a:p>
            <a:pPr algn="l"/>
            <a:r>
              <a:rPr lang="en-GB" sz="2100" b="0" i="1" dirty="0">
                <a:solidFill>
                  <a:srgbClr val="030303"/>
                </a:solidFill>
                <a:effectLst/>
                <a:highlight>
                  <a:srgbClr val="C0C0C0"/>
                </a:highlight>
                <a:latin typeface="Arial" panose="020B0604020202020204" pitchFamily="34" charset="0"/>
              </a:rPr>
              <a:t>Practices will see a gradual increase in messages as pharmacy systems go live. </a:t>
            </a:r>
          </a:p>
          <a:p>
            <a:pPr algn="l"/>
            <a:r>
              <a:rPr lang="en-GB" sz="2100" b="0" i="1" dirty="0">
                <a:solidFill>
                  <a:srgbClr val="030303"/>
                </a:solidFill>
                <a:effectLst/>
                <a:highlight>
                  <a:srgbClr val="C0C0C0"/>
                </a:highlight>
                <a:latin typeface="Arial" panose="020B0604020202020204" pitchFamily="34" charset="0"/>
              </a:rPr>
              <a:t>The service will reduce burden and improve patient safety by minimising the number of times information is inputted and showing relevant information more quickly in the Summary Care Record.”</a:t>
            </a:r>
          </a:p>
          <a:p>
            <a:pPr algn="l"/>
            <a:endParaRPr lang="en-GB" sz="2100" i="1" dirty="0">
              <a:solidFill>
                <a:srgbClr val="030303"/>
              </a:solidFill>
              <a:highlight>
                <a:srgbClr val="C0C0C0"/>
              </a:highlight>
              <a:latin typeface="Arial" panose="020B0604020202020204" pitchFamily="34" charset="0"/>
            </a:endParaRPr>
          </a:p>
          <a:p>
            <a:pPr algn="l"/>
            <a:r>
              <a:rPr lang="en-GB" sz="2100" b="0" dirty="0">
                <a:solidFill>
                  <a:srgbClr val="030303"/>
                </a:solidFill>
                <a:effectLst/>
                <a:latin typeface="Arial" panose="020B0604020202020204" pitchFamily="34" charset="0"/>
              </a:rPr>
              <a:t>See next slide for further information on this new digital element and </a:t>
            </a:r>
            <a:r>
              <a:rPr lang="en-GB" sz="2100" b="0" dirty="0" err="1">
                <a:solidFill>
                  <a:srgbClr val="030303"/>
                </a:solidFill>
                <a:effectLst/>
                <a:latin typeface="Arial" panose="020B0604020202020204" pitchFamily="34" charset="0"/>
              </a:rPr>
              <a:t>PharmOutcomes</a:t>
            </a:r>
            <a:r>
              <a:rPr lang="en-GB" sz="2100" b="0" dirty="0">
                <a:solidFill>
                  <a:srgbClr val="030303"/>
                </a:solidFill>
                <a:effectLst/>
                <a:latin typeface="Arial" panose="020B0604020202020204" pitchFamily="34" charset="0"/>
              </a:rPr>
              <a:t> which is the local pharmacy system that the majority of our pharmacy </a:t>
            </a:r>
            <a:r>
              <a:rPr lang="en-GB" sz="2100" b="0">
                <a:solidFill>
                  <a:srgbClr val="030303"/>
                </a:solidFill>
                <a:effectLst/>
                <a:latin typeface="Arial" panose="020B0604020202020204" pitchFamily="34" charset="0"/>
              </a:rPr>
              <a:t>teams use, </a:t>
            </a:r>
            <a:r>
              <a:rPr lang="en-GB" sz="2100" b="0" dirty="0">
                <a:solidFill>
                  <a:srgbClr val="030303"/>
                </a:solidFill>
                <a:effectLst/>
                <a:latin typeface="Arial" panose="020B0604020202020204" pitchFamily="34" charset="0"/>
              </a:rPr>
              <a:t>goes live before end April 2024. </a:t>
            </a:r>
            <a:r>
              <a:rPr lang="en-GB" sz="2100" dirty="0">
                <a:solidFill>
                  <a:srgbClr val="030303"/>
                </a:solidFill>
                <a:latin typeface="Arial" panose="020B0604020202020204" pitchFamily="34" charset="0"/>
              </a:rPr>
              <a:t>GICB will be in touch as soon as we know further detail on this.</a:t>
            </a:r>
            <a:endParaRPr lang="en-GB" sz="2100" b="0" dirty="0">
              <a:solidFill>
                <a:srgbClr val="030303"/>
              </a:solidFill>
              <a:effectLst/>
              <a:latin typeface="Arial" panose="020B0604020202020204" pitchFamily="34" charset="0"/>
            </a:endParaRPr>
          </a:p>
          <a:p>
            <a:pPr marL="285750" indent="-285750">
              <a:buChar char="•"/>
            </a:pPr>
            <a:endParaRPr lang="en-GB" dirty="0"/>
          </a:p>
          <a:p>
            <a:endParaRPr lang="en-GB" sz="1800" dirty="0">
              <a:solidFill>
                <a:srgbClr val="000000"/>
              </a:solidFill>
              <a:latin typeface="Arial"/>
              <a:ea typeface="Times New Roman" panose="02020603050405020304" pitchFamily="18" charset="0"/>
              <a:cs typeface="Times New Roman"/>
            </a:endParaRP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r>
              <a:rPr lang="en-GB" dirty="0"/>
              <a:t>The Digital Elements</a:t>
            </a:r>
            <a:endParaRPr lang="en-GB" dirty="0">
              <a:cs typeface="Arial"/>
            </a:endParaRPr>
          </a:p>
        </p:txBody>
      </p:sp>
    </p:spTree>
    <p:extLst>
      <p:ext uri="{BB962C8B-B14F-4D97-AF65-F5344CB8AC3E}">
        <p14:creationId xmlns:p14="http://schemas.microsoft.com/office/powerpoint/2010/main" val="2654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784412"/>
            <a:ext cx="6734649" cy="5073588"/>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 part of the improved digital connectivity between practices and pharmacies, community pharmacists will be able to view parts of the patient records via GP Connect. They will also use GP Connect to send a structured message of the consultation record and any medicines supplied back to the practice using GP Connect. </a:t>
            </a:r>
          </a:p>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is important that the structured message is ingested into the patient record at the practice so if the patient visits another setting for the same episode of care (the practice or another pharmacy) then previous actions and medicine supplies can be seen. </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structured messages will appear in the GP system generic workflow ‘for action’. Messages must be acknowledged/ actioned by GP staff after which information will be ingested into record without the need for transcription or coding. </a:t>
            </a: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Additional Digital Elements – exact date TBC</a:t>
            </a:r>
          </a:p>
        </p:txBody>
      </p:sp>
      <p:pic>
        <p:nvPicPr>
          <p:cNvPr id="5" name="Picture 4" descr="A diagram of a patient record&#10;&#10;Description automatically generated">
            <a:extLst>
              <a:ext uri="{FF2B5EF4-FFF2-40B4-BE49-F238E27FC236}">
                <a16:creationId xmlns:a16="http://schemas.microsoft.com/office/drawing/2014/main" id="{5EC83E49-6978-A02C-D7AB-052D2E97D4F1}"/>
              </a:ext>
            </a:extLst>
          </p:cNvPr>
          <p:cNvPicPr>
            <a:picLocks noChangeAspect="1"/>
          </p:cNvPicPr>
          <p:nvPr/>
        </p:nvPicPr>
        <p:blipFill>
          <a:blip r:embed="rId3"/>
          <a:stretch>
            <a:fillRect/>
          </a:stretch>
        </p:blipFill>
        <p:spPr>
          <a:xfrm>
            <a:off x="7766507" y="1784412"/>
            <a:ext cx="3317240" cy="3743325"/>
          </a:xfrm>
          <a:prstGeom prst="rect">
            <a:avLst/>
          </a:prstGeom>
        </p:spPr>
      </p:pic>
    </p:spTree>
    <p:extLst>
      <p:ext uri="{BB962C8B-B14F-4D97-AF65-F5344CB8AC3E}">
        <p14:creationId xmlns:p14="http://schemas.microsoft.com/office/powerpoint/2010/main" val="10439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253796"/>
            <a:ext cx="11088000" cy="5194711"/>
          </a:xfrm>
          <a:noFill/>
        </p:spPr>
        <p:txBody>
          <a:bodyPr vert="horz" lIns="0" tIns="0" rIns="0" bIns="0" rtlCol="0" anchor="t">
            <a:normAutofit fontScale="85000" lnSpcReduction="20000"/>
          </a:bodyPr>
          <a:lstStyle/>
          <a:p>
            <a:pPr marL="457200" indent="-457200" fontAlgn="ctr">
              <a:lnSpc>
                <a:spcPts val="1575"/>
              </a:lnSpc>
              <a:buFont typeface="Arial" panose="020B0604020202020204" pitchFamily="34" charset="0"/>
              <a:buChar char="•"/>
            </a:pPr>
            <a:endParaRPr lang="en-GB" sz="26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kumimoji="0"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Please talk to your local community pharmacists about the Pharmacy First service and how you can work together to get the best patient outcomes.</a:t>
            </a:r>
            <a:endParaRPr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kumimoji="0"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Local community pharmacists,</a:t>
            </a:r>
            <a:r>
              <a:rPr lang="en-GB" sz="2600" dirty="0">
                <a:solidFill>
                  <a:schemeClr val="tx1"/>
                </a:solidFill>
                <a:latin typeface="Arial" panose="020B0604020202020204" pitchFamily="34" charset="0"/>
                <a:cs typeface="Arial" panose="020B0604020202020204" pitchFamily="34" charset="0"/>
              </a:rPr>
              <a:t> </a:t>
            </a:r>
            <a:r>
              <a:rPr lang="en-GB" sz="2600" dirty="0">
                <a:solidFill>
                  <a:srgbClr val="00B050"/>
                </a:solidFill>
                <a:latin typeface="Arial" panose="020B0604020202020204" pitchFamily="34" charset="0"/>
                <a:cs typeface="Arial" panose="020B0604020202020204" pitchFamily="34" charset="0"/>
              </a:rPr>
              <a:t>Community Pharmacy PCN Leads,</a:t>
            </a:r>
            <a:r>
              <a:rPr kumimoji="0"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the Community Pharmacy Clinical Leads in the ICBs and/or the LPCs are working together to support delivery of Pharmacy First.</a:t>
            </a:r>
            <a:r>
              <a:rPr lang="en-GB" sz="2600" dirty="0">
                <a:solidFill>
                  <a:schemeClr val="tx1"/>
                </a:solidFill>
                <a:latin typeface="Arial" panose="020B0604020202020204" pitchFamily="34" charset="0"/>
                <a:cs typeface="Arial" panose="020B0604020202020204" pitchFamily="34" charset="0"/>
              </a:rPr>
              <a:t> </a:t>
            </a:r>
            <a:r>
              <a:rPr kumimoji="0"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They may be contacting you to offer local support and to put you in touch with local community pharmacists who you may already be working with.</a:t>
            </a:r>
            <a:endParaRPr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kumimoji="0"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You might find it helpful to print off slides 4 and 5 which show the conditions and symptoms that can be electronically referred to community pharmacies.</a:t>
            </a:r>
            <a:endParaRPr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600" dirty="0">
                <a:solidFill>
                  <a:schemeClr val="tx1"/>
                </a:solidFill>
                <a:latin typeface="Arial" panose="020B0604020202020204" pitchFamily="34" charset="0"/>
                <a:cs typeface="Arial" panose="020B0604020202020204" pitchFamily="34" charset="0"/>
              </a:rPr>
              <a:t>Additional information related to other the PCARP pharmacy services (Pharmacy First, Blood Pressure Checks and Oral Contraception) are detailed on slides 19 and 20. </a:t>
            </a:r>
          </a:p>
          <a:p>
            <a:pPr marL="457200" indent="-457200">
              <a:buFont typeface="Arial" panose="020B0604020202020204" pitchFamily="34" charset="0"/>
              <a:buChar char="•"/>
            </a:pPr>
            <a:r>
              <a:rPr lang="en-GB" sz="2600" dirty="0">
                <a:solidFill>
                  <a:schemeClr val="tx1"/>
                </a:solidFill>
                <a:latin typeface="Arial" panose="020B0604020202020204" pitchFamily="34" charset="0"/>
                <a:cs typeface="Arial" panose="020B0604020202020204" pitchFamily="34" charset="0"/>
              </a:rPr>
              <a:t>Further information is available at </a:t>
            </a:r>
            <a:r>
              <a:rPr lang="en-GB" sz="2600" dirty="0">
                <a:solidFill>
                  <a:schemeClr val="tx1"/>
                </a:solidFill>
                <a:latin typeface="Arial" panose="020B0604020202020204" pitchFamily="34" charset="0"/>
                <a:cs typeface="Arial" panose="020B0604020202020204" pitchFamily="34" charset="0"/>
                <a:hlinkClick r:id="rId3"/>
              </a:rPr>
              <a:t>ICB </a:t>
            </a:r>
            <a:r>
              <a:rPr lang="en-GB" sz="2600" dirty="0" err="1">
                <a:solidFill>
                  <a:schemeClr val="tx1"/>
                </a:solidFill>
                <a:latin typeface="Arial" panose="020B0604020202020204" pitchFamily="34" charset="0"/>
                <a:cs typeface="Arial" panose="020B0604020202020204" pitchFamily="34" charset="0"/>
                <a:hlinkClick r:id="rId3"/>
              </a:rPr>
              <a:t>ExtraNet</a:t>
            </a:r>
            <a:r>
              <a:rPr lang="en-GB" sz="2600" dirty="0">
                <a:solidFill>
                  <a:schemeClr val="tx1"/>
                </a:solidFill>
                <a:latin typeface="Arial" panose="020B0604020202020204" pitchFamily="34" charset="0"/>
                <a:cs typeface="Arial" panose="020B0604020202020204" pitchFamily="34" charset="0"/>
                <a:hlinkClick r:id="rId3"/>
              </a:rPr>
              <a:t> Pharmacy First page</a:t>
            </a:r>
            <a:endParaRPr lang="en-GB" sz="26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600" dirty="0">
                <a:solidFill>
                  <a:schemeClr val="tx1"/>
                </a:solidFill>
                <a:latin typeface="Arial" panose="020B0604020202020204" pitchFamily="34" charset="0"/>
                <a:cs typeface="Arial" panose="020B0604020202020204" pitchFamily="34" charset="0"/>
              </a:rPr>
              <a:t>Please contact your Gloucestershire ICB Community Pharmacy Clinical Lead for any further information or support required – </a:t>
            </a:r>
            <a:r>
              <a:rPr lang="en-GB" sz="2600" dirty="0">
                <a:solidFill>
                  <a:schemeClr val="tx1"/>
                </a:solidFill>
                <a:latin typeface="Arial" panose="020B0604020202020204" pitchFamily="34" charset="0"/>
                <a:cs typeface="Arial" panose="020B0604020202020204" pitchFamily="34" charset="0"/>
                <a:hlinkClick r:id="rId4"/>
              </a:rPr>
              <a:t>sian.williams20@nhs.net</a:t>
            </a:r>
            <a:r>
              <a:rPr lang="en-GB" sz="2600" dirty="0">
                <a:solidFill>
                  <a:schemeClr val="tx1"/>
                </a:solidFill>
                <a:latin typeface="Arial" panose="020B0604020202020204" pitchFamily="34" charset="0"/>
                <a:cs typeface="Arial" panose="020B0604020202020204" pitchFamily="34" charset="0"/>
              </a:rPr>
              <a:t> </a:t>
            </a:r>
            <a:endParaRPr lang="en-GB"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503561"/>
            <a:ext cx="11404154" cy="865186"/>
          </a:xfrm>
        </p:spPr>
        <p:txBody>
          <a:bodyPr/>
          <a:lstStyle/>
          <a:p>
            <a:r>
              <a:rPr lang="en-GB"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9416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a:latin typeface="Arial" panose="020B0604020202020204" pitchFamily="34" charset="0"/>
                <a:cs typeface="Arial" panose="020B0604020202020204" pitchFamily="34" charset="0"/>
              </a:rPr>
              <a:t>Pharmacy First Communications </a:t>
            </a:r>
          </a:p>
        </p:txBody>
      </p:sp>
      <p:sp>
        <p:nvSpPr>
          <p:cNvPr id="7" name="TextBox 6">
            <a:extLst>
              <a:ext uri="{FF2B5EF4-FFF2-40B4-BE49-F238E27FC236}">
                <a16:creationId xmlns:a16="http://schemas.microsoft.com/office/drawing/2014/main" id="{10E239B3-3D1C-8288-F5BB-48F7C1C4A932}"/>
              </a:ext>
            </a:extLst>
          </p:cNvPr>
          <p:cNvSpPr txBox="1"/>
          <p:nvPr/>
        </p:nvSpPr>
        <p:spPr>
          <a:xfrm>
            <a:off x="432000" y="1036782"/>
            <a:ext cx="7816261" cy="5062924"/>
          </a:xfrm>
          <a:prstGeom prst="rect">
            <a:avLst/>
          </a:prstGeom>
          <a:noFill/>
        </p:spPr>
        <p:txBody>
          <a:bodyPr wrap="square">
            <a:spAutoFit/>
          </a:bodyPr>
          <a:lstStyle/>
          <a:p>
            <a:r>
              <a:rPr lang="en-GB" sz="1700">
                <a:latin typeface="Arial" panose="020B0604020202020204" pitchFamily="34" charset="0"/>
                <a:cs typeface="Arial" panose="020B0604020202020204" pitchFamily="34" charset="0"/>
              </a:rPr>
              <a:t>On 19 February, a national communications campaign launched to increase the public's awareness of the breadth of support community pharmacists can offer to patients on their doorstep </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The campaign will seek to demonstrate how the health service is making it more convenient for people to access care. </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It will primarily target working age adults (18-40) who may experience minor health conditions. It will also reach ethnic minority groups and those with disabilities, to ensure it is addressing key health inequalities.</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The new campaign will run across England, with adverts on TV on Demand, in public spaces such as bus shelters, as well as adverts on relevant websites and search engines, online videos and social media, supported by PR and partnership activity until the end of March 2024.</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This will be supported with activity targeted to multicultural audiences and engagement with organisations to reach disabled audiences, including people with a learning</a:t>
            </a:r>
          </a:p>
        </p:txBody>
      </p:sp>
      <p:pic>
        <p:nvPicPr>
          <p:cNvPr id="9" name="Picture 8">
            <a:extLst>
              <a:ext uri="{FF2B5EF4-FFF2-40B4-BE49-F238E27FC236}">
                <a16:creationId xmlns:a16="http://schemas.microsoft.com/office/drawing/2014/main" id="{71BFED60-A7AA-4300-49C3-352141D825BB}"/>
              </a:ext>
            </a:extLst>
          </p:cNvPr>
          <p:cNvPicPr>
            <a:picLocks noChangeAspect="1"/>
          </p:cNvPicPr>
          <p:nvPr/>
        </p:nvPicPr>
        <p:blipFill rotWithShape="1">
          <a:blip r:embed="rId3"/>
          <a:srcRect l="40408" t="10386" r="25382" b="6939"/>
          <a:stretch/>
        </p:blipFill>
        <p:spPr>
          <a:xfrm>
            <a:off x="8248261" y="897538"/>
            <a:ext cx="3724323" cy="5062924"/>
          </a:xfrm>
          <a:prstGeom prst="rect">
            <a:avLst/>
          </a:prstGeom>
        </p:spPr>
      </p:pic>
    </p:spTree>
    <p:extLst>
      <p:ext uri="{BB962C8B-B14F-4D97-AF65-F5344CB8AC3E}">
        <p14:creationId xmlns:p14="http://schemas.microsoft.com/office/powerpoint/2010/main" val="8203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a:latin typeface="Arial" panose="020B0604020202020204" pitchFamily="34" charset="0"/>
                <a:cs typeface="Arial" panose="020B0604020202020204" pitchFamily="34" charset="0"/>
              </a:rPr>
              <a:t>Pharmacy First Campaign support</a:t>
            </a:r>
          </a:p>
        </p:txBody>
      </p:sp>
      <p:sp>
        <p:nvSpPr>
          <p:cNvPr id="7" name="TextBox 6">
            <a:extLst>
              <a:ext uri="{FF2B5EF4-FFF2-40B4-BE49-F238E27FC236}">
                <a16:creationId xmlns:a16="http://schemas.microsoft.com/office/drawing/2014/main" id="{10E239B3-3D1C-8288-F5BB-48F7C1C4A932}"/>
              </a:ext>
            </a:extLst>
          </p:cNvPr>
          <p:cNvSpPr txBox="1"/>
          <p:nvPr/>
        </p:nvSpPr>
        <p:spPr>
          <a:xfrm>
            <a:off x="283570" y="1306410"/>
            <a:ext cx="7974882" cy="4539704"/>
          </a:xfrm>
          <a:prstGeom prst="rect">
            <a:avLst/>
          </a:prstGeom>
          <a:noFill/>
        </p:spPr>
        <p:txBody>
          <a:bodyPr wrap="square">
            <a:spAutoFit/>
          </a:bodyPr>
          <a:lstStyle/>
          <a:p>
            <a:r>
              <a:rPr lang="en-GB" sz="1700" dirty="0">
                <a:latin typeface="Arial" panose="020B0604020202020204" pitchFamily="34" charset="0"/>
                <a:cs typeface="Arial" panose="020B0604020202020204" pitchFamily="34" charset="0"/>
              </a:rPr>
              <a:t>All NHS Help Us Help You pharmacy campaign resources can be downloaded, free of charge, from the </a:t>
            </a:r>
            <a:r>
              <a:rPr lang="en-GB" sz="1700" dirty="0">
                <a:latin typeface="Arial" panose="020B0604020202020204" pitchFamily="34" charset="0"/>
                <a:cs typeface="Arial" panose="020B0604020202020204" pitchFamily="34" charset="0"/>
                <a:hlinkClick r:id="rId3"/>
              </a:rPr>
              <a:t>Campaign Resource Centre </a:t>
            </a:r>
            <a:r>
              <a:rPr lang="en-GB" sz="1700" dirty="0">
                <a:latin typeface="Arial" panose="020B0604020202020204" pitchFamily="34" charset="0"/>
                <a:cs typeface="Arial" panose="020B0604020202020204" pitchFamily="34" charset="0"/>
              </a:rPr>
              <a:t>from 19 February.</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Materials provided include a campaign toolkit with campaign messages, long and short copy and links to suggested social media posts to help you support the national campaign and PR activity.</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You can support the campaign by:</a:t>
            </a:r>
            <a:br>
              <a:rPr lang="en-GB" sz="1700" dirty="0">
                <a:latin typeface="Arial" panose="020B0604020202020204" pitchFamily="34" charset="0"/>
                <a:cs typeface="Arial" panose="020B0604020202020204" pitchFamily="34" charset="0"/>
              </a:rPr>
            </a:br>
            <a:endParaRPr lang="en-GB" sz="1700" dirty="0">
              <a:latin typeface="Arial" panose="020B0604020202020204" pitchFamily="34" charset="0"/>
              <a:cs typeface="Arial" panose="020B0604020202020204" pitchFamily="34" charset="0"/>
            </a:endParaRPr>
          </a:p>
          <a:p>
            <a:pPr marL="342900" indent="-342900">
              <a:buFont typeface="+mj-lt"/>
              <a:buAutoNum type="arabicPeriod"/>
            </a:pPr>
            <a:r>
              <a:rPr lang="en-GB" sz="1700" dirty="0">
                <a:latin typeface="Arial" panose="020B0604020202020204" pitchFamily="34" charset="0"/>
                <a:cs typeface="Arial" panose="020B0604020202020204" pitchFamily="34" charset="0"/>
              </a:rPr>
              <a:t>Downloading the campaign resources and sharing these with your colleagues, including local community pharmacies offering the new service, local communications networks and community organisations.</a:t>
            </a:r>
          </a:p>
          <a:p>
            <a:pPr marL="342900" indent="-342900">
              <a:buFont typeface="+mj-lt"/>
              <a:buAutoNum type="arabicPeriod"/>
            </a:pPr>
            <a:r>
              <a:rPr lang="en-GB" sz="1700" dirty="0">
                <a:latin typeface="Arial" panose="020B0604020202020204" pitchFamily="34" charset="0"/>
                <a:cs typeface="Arial" panose="020B0604020202020204" pitchFamily="34" charset="0"/>
              </a:rPr>
              <a:t>Sharing campaign messages on social media, websites, email, and staff intranets to reach as wide an audience as possible</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If you have any queries about the campaign, please contact the NHS England – South West communications team or our ICB communications team.</a:t>
            </a:r>
          </a:p>
        </p:txBody>
      </p:sp>
      <p:pic>
        <p:nvPicPr>
          <p:cNvPr id="5" name="Picture 4">
            <a:extLst>
              <a:ext uri="{FF2B5EF4-FFF2-40B4-BE49-F238E27FC236}">
                <a16:creationId xmlns:a16="http://schemas.microsoft.com/office/drawing/2014/main" id="{3A01E6A2-F790-5F4D-A7AD-1E57A0F78BD9}"/>
              </a:ext>
            </a:extLst>
          </p:cNvPr>
          <p:cNvPicPr>
            <a:picLocks noChangeAspect="1"/>
          </p:cNvPicPr>
          <p:nvPr/>
        </p:nvPicPr>
        <p:blipFill>
          <a:blip r:embed="rId4"/>
          <a:stretch>
            <a:fillRect/>
          </a:stretch>
        </p:blipFill>
        <p:spPr>
          <a:xfrm>
            <a:off x="8645279" y="1695202"/>
            <a:ext cx="3190875" cy="3181350"/>
          </a:xfrm>
          <a:prstGeom prst="rect">
            <a:avLst/>
          </a:prstGeom>
        </p:spPr>
      </p:pic>
    </p:spTree>
    <p:extLst>
      <p:ext uri="{BB962C8B-B14F-4D97-AF65-F5344CB8AC3E}">
        <p14:creationId xmlns:p14="http://schemas.microsoft.com/office/powerpoint/2010/main" val="37658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60268"/>
            <a:ext cx="11760000" cy="1211731"/>
          </a:xfrm>
        </p:spPr>
        <p:txBody>
          <a:bodyPr/>
          <a:lstStyle/>
          <a:p>
            <a:r>
              <a:rPr lang="en-GB" sz="2200"/>
              <a:t>This service enables community pharmacies to initiate and continue supplies of oral contraception.</a:t>
            </a:r>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a:t>NHS Community Pharmacy Oral Contraception Service</a:t>
            </a:r>
          </a:p>
        </p:txBody>
      </p:sp>
      <p:pic>
        <p:nvPicPr>
          <p:cNvPr id="5" name="Picture 4">
            <a:extLst>
              <a:ext uri="{FF2B5EF4-FFF2-40B4-BE49-F238E27FC236}">
                <a16:creationId xmlns:a16="http://schemas.microsoft.com/office/drawing/2014/main" id="{5E644B7F-CECA-A2B7-3821-2B5D4D72C693}"/>
              </a:ext>
            </a:extLst>
          </p:cNvPr>
          <p:cNvPicPr>
            <a:picLocks noChangeAspect="1"/>
          </p:cNvPicPr>
          <p:nvPr/>
        </p:nvPicPr>
        <p:blipFill>
          <a:blip r:embed="rId2"/>
          <a:stretch>
            <a:fillRect/>
          </a:stretch>
        </p:blipFill>
        <p:spPr>
          <a:xfrm>
            <a:off x="7543484" y="2392878"/>
            <a:ext cx="4373297" cy="289351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6" name="Content Placeholder 1">
            <a:extLst>
              <a:ext uri="{FF2B5EF4-FFF2-40B4-BE49-F238E27FC236}">
                <a16:creationId xmlns:a16="http://schemas.microsoft.com/office/drawing/2014/main" id="{55B83DAF-B0A2-6B75-7EAD-928E7E44F8C3}"/>
              </a:ext>
            </a:extLst>
          </p:cNvPr>
          <p:cNvSpPr>
            <a:spLocks noGrp="1"/>
          </p:cNvSpPr>
          <p:nvPr>
            <p:ph idx="1"/>
          </p:nvPr>
        </p:nvSpPr>
        <p:spPr>
          <a:xfrm>
            <a:off x="552001" y="2446867"/>
            <a:ext cx="6546632" cy="2785533"/>
          </a:xfrm>
        </p:spPr>
        <p:txBody>
          <a:bodyPr>
            <a:normAutofit fontScale="92500" lnSpcReduction="10000"/>
          </a:bodyPr>
          <a:lstStyle/>
          <a:p>
            <a:pPr marL="342900" indent="-342900">
              <a:buFont typeface="Arial" panose="020B0604020202020204" pitchFamily="34" charset="0"/>
              <a:buChar char="•"/>
            </a:pPr>
            <a:r>
              <a:rPr lang="en-GB"/>
              <a:t>Until 29 February 2024 some pharmacies may only be providing continuation of oral contraception. From 1 March 2024, all participating pharmacies will be initiating and continuing supply.</a:t>
            </a:r>
          </a:p>
          <a:p>
            <a:pPr marL="342900" indent="-342900">
              <a:buFont typeface="Arial" panose="020B0604020202020204" pitchFamily="34" charset="0"/>
              <a:buChar char="•"/>
            </a:pPr>
            <a:r>
              <a:rPr lang="en-GB"/>
              <a:t>There is an </a:t>
            </a:r>
            <a:r>
              <a:rPr lang="en-GB">
                <a:hlinkClick r:id="rId3"/>
              </a:rPr>
              <a:t>NHS website postcode search tool </a:t>
            </a:r>
            <a:r>
              <a:rPr lang="en-GB"/>
              <a:t>to enable patients to find local pharmacies who deliver the contraception service.</a:t>
            </a:r>
          </a:p>
          <a:p>
            <a:pPr marL="342900" indent="-342900">
              <a:buFont typeface="Arial" panose="020B0604020202020204" pitchFamily="34" charset="0"/>
              <a:buChar char="•"/>
            </a:pPr>
            <a:r>
              <a:rPr lang="en-GB"/>
              <a:t>Practices can refer people into this service or women can self-present at the pharmacy</a:t>
            </a:r>
          </a:p>
        </p:txBody>
      </p:sp>
    </p:spTree>
    <p:extLst>
      <p:ext uri="{BB962C8B-B14F-4D97-AF65-F5344CB8AC3E}">
        <p14:creationId xmlns:p14="http://schemas.microsoft.com/office/powerpoint/2010/main" val="3388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D7DA6-1552-51BE-AA47-578DA2249C83}"/>
              </a:ext>
            </a:extLst>
          </p:cNvPr>
          <p:cNvSpPr>
            <a:spLocks noGrp="1"/>
          </p:cNvSpPr>
          <p:nvPr>
            <p:ph type="title"/>
          </p:nvPr>
        </p:nvSpPr>
        <p:spPr/>
        <p:txBody>
          <a:bodyPr>
            <a:normAutofit fontScale="90000"/>
          </a:bodyPr>
          <a:lstStyle/>
          <a:p>
            <a:r>
              <a:rPr lang="en-GB"/>
              <a:t>The Pharmacy Elements of Primary Care Access and Recovery Plan (PCARP)</a:t>
            </a:r>
          </a:p>
        </p:txBody>
      </p:sp>
      <p:sp>
        <p:nvSpPr>
          <p:cNvPr id="6" name="Content Placeholder 2">
            <a:extLst>
              <a:ext uri="{FF2B5EF4-FFF2-40B4-BE49-F238E27FC236}">
                <a16:creationId xmlns:a16="http://schemas.microsoft.com/office/drawing/2014/main" id="{6F14A832-349F-7C56-0FB6-D143099D3016}"/>
              </a:ext>
            </a:extLst>
          </p:cNvPr>
          <p:cNvSpPr txBox="1">
            <a:spLocks/>
          </p:cNvSpPr>
          <p:nvPr/>
        </p:nvSpPr>
        <p:spPr>
          <a:xfrm>
            <a:off x="4314685" y="2727766"/>
            <a:ext cx="7191794" cy="33242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The community pharmacy elements of the plan are: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A Pharmacy First service which incorporates GP referral to Community Pharmacist Consultation Service (C</a:t>
            </a:r>
            <a:r>
              <a:rPr lang="en-GB" sz="2000" dirty="0">
                <a:solidFill>
                  <a:srgbClr val="425563"/>
                </a:solidFill>
                <a:latin typeface="Arial" panose="020B0604020202020204"/>
                <a:ea typeface="Calibri" panose="020F0502020204030204" pitchFamily="34" charset="0"/>
              </a:rPr>
              <a:t>PCS) and includes 7 new clinical pathways.</a:t>
            </a:r>
            <a:endParaRPr kumimoji="0" lang="en-GB" sz="200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Increase the provision of the NHS Pharmacy Contraception Service and the NHS Blood Pressure Checks Service.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Improve the digital infrastructure between general practice and community pharmacy.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A letter to practices on 25 J</a:t>
            </a:r>
            <a:r>
              <a:rPr lang="en-GB" sz="2000" dirty="0" err="1">
                <a:solidFill>
                  <a:srgbClr val="425563"/>
                </a:solidFill>
                <a:latin typeface="Arial" panose="020B0604020202020204"/>
                <a:ea typeface="Calibri" panose="020F0502020204030204" pitchFamily="34" charset="0"/>
              </a:rPr>
              <a:t>anuary</a:t>
            </a:r>
            <a:r>
              <a:rPr lang="en-GB" sz="2000" dirty="0">
                <a:solidFill>
                  <a:srgbClr val="425563"/>
                </a:solidFill>
                <a:latin typeface="Arial" panose="020B0604020202020204"/>
                <a:ea typeface="Calibri" panose="020F0502020204030204" pitchFamily="34" charset="0"/>
              </a:rPr>
              <a:t> confirmed the  Pharmacy First launch on 31 January:  </a:t>
            </a:r>
            <a:r>
              <a:rPr lang="en-GB" sz="2000" u="sng" dirty="0">
                <a:solidFill>
                  <a:srgbClr val="0000FF"/>
                </a:solidFill>
                <a:effectLst/>
                <a:latin typeface="Arial" panose="020B0604020202020204" pitchFamily="34" charset="0"/>
                <a:ea typeface="Calibri" panose="020F0502020204030204" pitchFamily="34" charset="0"/>
                <a:hlinkClick r:id="rId2"/>
              </a:rPr>
              <a:t>NHS England » Launch of NHS Pharmacy First advanced service</a:t>
            </a:r>
            <a:endPar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endParaRPr>
          </a:p>
        </p:txBody>
      </p:sp>
      <p:pic>
        <p:nvPicPr>
          <p:cNvPr id="7" name="Picture 4" descr="A picture containing text&#10;&#10;Description automatically generated">
            <a:extLst>
              <a:ext uri="{FF2B5EF4-FFF2-40B4-BE49-F238E27FC236}">
                <a16:creationId xmlns:a16="http://schemas.microsoft.com/office/drawing/2014/main" id="{BFD353EF-2610-D44E-892A-71029153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74" y="1731944"/>
            <a:ext cx="3008671" cy="406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77A0F6-905C-3DEF-CC4E-92D0BE51F3D9}"/>
              </a:ext>
            </a:extLst>
          </p:cNvPr>
          <p:cNvSpPr txBox="1"/>
          <p:nvPr/>
        </p:nvSpPr>
        <p:spPr>
          <a:xfrm>
            <a:off x="4314685" y="1731944"/>
            <a:ext cx="7191794" cy="1015663"/>
          </a:xfrm>
          <a:prstGeom prst="rect">
            <a:avLst/>
          </a:prstGeom>
          <a:solidFill>
            <a:schemeClr val="accent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On 9</a:t>
            </a:r>
            <a:r>
              <a:rPr kumimoji="0" lang="en-GB" sz="2000" b="0" i="0" u="none" strike="noStrike" kern="1200" cap="none" spc="0" normalizeH="0" baseline="3000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th </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May 2023, NHS England and Department of Health and Social care published the </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hlinkClick r:id="rId4"/>
              </a:rPr>
              <a:t>Delivery Plan for recovering access to primary care</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9626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6D785-83D1-33AF-F2A6-25950C745A47}"/>
              </a:ext>
            </a:extLst>
          </p:cNvPr>
          <p:cNvSpPr>
            <a:spLocks noGrp="1"/>
          </p:cNvSpPr>
          <p:nvPr>
            <p:ph idx="1"/>
          </p:nvPr>
        </p:nvSpPr>
        <p:spPr>
          <a:xfrm>
            <a:off x="590077" y="2918781"/>
            <a:ext cx="7520990" cy="2157274"/>
          </a:xfrm>
        </p:spPr>
        <p:txBody>
          <a:bodyPr>
            <a:normAutofit fontScale="77500" lnSpcReduction="20000"/>
          </a:bodyPr>
          <a:lstStyle/>
          <a:p>
            <a:pPr marL="342900" indent="-342900">
              <a:buFont typeface="Arial" panose="020B0604020202020204" pitchFamily="34" charset="0"/>
              <a:buChar char="•"/>
            </a:pPr>
            <a:r>
              <a:rPr lang="en-GB"/>
              <a:t>Practices can ask pharmacies to complete clinic and ambulatory checks</a:t>
            </a:r>
          </a:p>
          <a:p>
            <a:pPr marL="342900" indent="-342900">
              <a:buFont typeface="Arial" panose="020B0604020202020204" pitchFamily="34" charset="0"/>
              <a:buChar char="•"/>
            </a:pPr>
            <a:r>
              <a:rPr lang="en-GB"/>
              <a:t>It may be useful for practices who have patients on their hypertension registers without an up-to-date BP reading</a:t>
            </a:r>
          </a:p>
          <a:p>
            <a:pPr marL="342900" indent="-342900">
              <a:buFont typeface="Arial" panose="020B0604020202020204" pitchFamily="34" charset="0"/>
              <a:buChar char="•"/>
            </a:pPr>
            <a:r>
              <a:rPr lang="en-GB"/>
              <a:t>It may be useful for practices with patients with a high initial reading who need ambulatory follow up</a:t>
            </a:r>
          </a:p>
          <a:p>
            <a:pPr marL="342900" indent="-342900">
              <a:buFont typeface="Arial" panose="020B0604020202020204" pitchFamily="34" charset="0"/>
              <a:buChar char="•"/>
            </a:pPr>
            <a:r>
              <a:rPr lang="en-GB"/>
              <a:t>All readings will be returned to the practice for updating patient records</a:t>
            </a:r>
          </a:p>
          <a:p>
            <a:pPr marL="342900" indent="-342900">
              <a:buFont typeface="Arial" panose="020B0604020202020204" pitchFamily="34" charset="0"/>
              <a:buChar char="•"/>
            </a:pPr>
            <a:r>
              <a:rPr lang="en-GB"/>
              <a:t>There is an </a:t>
            </a:r>
            <a:r>
              <a:rPr lang="en-GB">
                <a:hlinkClick r:id="rId2"/>
              </a:rPr>
              <a:t>NHS website postcode search tool </a:t>
            </a:r>
            <a:r>
              <a:rPr lang="en-GB"/>
              <a:t>to enable patients to find local pharmacies who deliver the Blood Pressure Check Service.</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395087"/>
            <a:ext cx="7923635" cy="1038935"/>
          </a:xfrm>
        </p:spPr>
        <p:txBody>
          <a:bodyPr/>
          <a:lstStyle/>
          <a:p>
            <a:r>
              <a:rPr lang="en-GB" sz="2200">
                <a:effectLst/>
                <a:latin typeface="+mj-lt"/>
                <a:ea typeface="Calibri" panose="020F0502020204030204" pitchFamily="34" charset="0"/>
                <a:cs typeface="Times New Roman" panose="02020603050405020304" pitchFamily="18" charset="0"/>
              </a:rPr>
              <a:t>Community pharmacy teams can offer people over the age of 40, without a diagnosis of hypertension, a BP check to </a:t>
            </a:r>
            <a:r>
              <a:rPr lang="en-GB" sz="2200">
                <a:latin typeface="+mj-lt"/>
                <a:ea typeface="Calibri" panose="020F0502020204030204" pitchFamily="34" charset="0"/>
                <a:cs typeface="Times New Roman" panose="02020603050405020304" pitchFamily="18" charset="0"/>
              </a:rPr>
              <a:t>find those with undiagnosed hypertension.  In addition, they can also carry out BP checks at the request of practices.</a:t>
            </a:r>
            <a:endParaRPr lang="en-GB" sz="2200">
              <a:latin typeface="+mj-lt"/>
            </a:endParaRPr>
          </a:p>
          <a:p>
            <a:endParaRPr lang="en-GB"/>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a:t>NHS Community Pharmacy Blood Pressure Check Service</a:t>
            </a:r>
          </a:p>
        </p:txBody>
      </p:sp>
      <p:sp>
        <p:nvSpPr>
          <p:cNvPr id="6" name="TextBox 5">
            <a:extLst>
              <a:ext uri="{FF2B5EF4-FFF2-40B4-BE49-F238E27FC236}">
                <a16:creationId xmlns:a16="http://schemas.microsoft.com/office/drawing/2014/main" id="{E3BDDBFD-DCC9-734B-521C-8EDDA46D6413}"/>
              </a:ext>
            </a:extLst>
          </p:cNvPr>
          <p:cNvSpPr txBox="1"/>
          <p:nvPr/>
        </p:nvSpPr>
        <p:spPr>
          <a:xfrm>
            <a:off x="590077" y="5560814"/>
            <a:ext cx="11087999" cy="663580"/>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General practices can refer patients to community pharmacies for both clinic cuff and ambulatory measurements</a:t>
            </a:r>
          </a:p>
        </p:txBody>
      </p:sp>
      <p:pic>
        <p:nvPicPr>
          <p:cNvPr id="7" name="Picture 6">
            <a:extLst>
              <a:ext uri="{FF2B5EF4-FFF2-40B4-BE49-F238E27FC236}">
                <a16:creationId xmlns:a16="http://schemas.microsoft.com/office/drawing/2014/main" id="{232006B4-FA61-5755-2B2F-B6FC8AC74A3D}"/>
              </a:ext>
            </a:extLst>
          </p:cNvPr>
          <p:cNvPicPr>
            <a:picLocks noChangeAspect="1"/>
          </p:cNvPicPr>
          <p:nvPr/>
        </p:nvPicPr>
        <p:blipFill rotWithShape="1">
          <a:blip r:embed="rId3"/>
          <a:srcRect t="11911"/>
          <a:stretch/>
        </p:blipFill>
        <p:spPr>
          <a:xfrm>
            <a:off x="8671719" y="1297186"/>
            <a:ext cx="3164435" cy="390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3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667265"/>
            <a:ext cx="11088000" cy="4601560"/>
          </a:xfrm>
        </p:spPr>
        <p:txBody>
          <a:bodyPr vert="horz" lIns="0" tIns="0" rIns="0" bIns="0" rtlCol="0" anchor="t">
            <a:normAutofit/>
          </a:bodyPr>
          <a:lstStyle/>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Gloucestershire ICB </a:t>
            </a:r>
            <a:r>
              <a:rPr lang="en-GB" sz="2400" b="1" dirty="0">
                <a:solidFill>
                  <a:srgbClr val="000000"/>
                </a:solidFill>
              </a:rPr>
              <a:t>Pharmacy First </a:t>
            </a:r>
            <a:r>
              <a:rPr lang="en-GB" sz="2400" b="1" dirty="0" err="1">
                <a:solidFill>
                  <a:srgbClr val="000000"/>
                </a:solidFill>
              </a:rPr>
              <a:t>ExtraNET</a:t>
            </a:r>
            <a:r>
              <a:rPr lang="en-GB" sz="2400" b="1" dirty="0">
                <a:solidFill>
                  <a:srgbClr val="000000"/>
                </a:solidFill>
              </a:rPr>
              <a:t> - </a:t>
            </a:r>
            <a:r>
              <a:rPr lang="en-GB" sz="2400" b="1" dirty="0">
                <a:solidFill>
                  <a:srgbClr val="000000"/>
                </a:solidFill>
                <a:hlinkClick r:id="rId3"/>
              </a:rPr>
              <a:t>https://extranet.nhsglos.nhs.uk/primary-care/pharmacy-first/</a:t>
            </a:r>
            <a:r>
              <a:rPr lang="en-GB" sz="2400" b="1" dirty="0">
                <a:solidFill>
                  <a:srgbClr val="000000"/>
                </a:solidFill>
              </a:rPr>
              <a:t> </a:t>
            </a:r>
          </a:p>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Pharmacy First Service Specification, PGDs and Protocols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solidFill>
                  <a:srgbClr val="0563C1"/>
                </a:solidFill>
                <a:hlinkClick r:id="rId4">
                  <a:extLst>
                    <a:ext uri="{A12FA001-AC4F-418D-AE19-62706E023703}">
                      <ahyp:hlinkClr xmlns:ahyp="http://schemas.microsoft.com/office/drawing/2018/hyperlinkcolor" val="tx"/>
                    </a:ext>
                  </a:extLst>
                </a:hlinkClick>
              </a:rPr>
              <a:t>NHS England » Community Pharmacy advanced service specification: NHS Pharmacy First Service</a:t>
            </a:r>
            <a:endParaRPr lang="en-GB" sz="2400" dirty="0">
              <a:solidFill>
                <a:srgbClr val="0563C1"/>
              </a:solidFill>
            </a:endParaRPr>
          </a:p>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Pharmacy First Service Letter to GP Practices, Community Pharmacies, ICSs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hlinkClick r:id="rId5"/>
              </a:rPr>
              <a:t>NHS England » Pharmacy First: supporting access to NHS care</a:t>
            </a:r>
            <a:endParaRPr lang="en-GB" sz="2400" dirty="0"/>
          </a:p>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Pharmacy First Launch Service Letter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hlinkClick r:id="rId6"/>
              </a:rPr>
              <a:t>NHS England » Launch of NHS Pharmacy First advanced service</a:t>
            </a:r>
            <a:endParaRPr lang="en-GB" sz="2400" dirty="0"/>
          </a:p>
          <a:p>
            <a:pPr marL="285750" indent="-285750">
              <a:buFont typeface="Arial" panose="020B0604020202020204" pitchFamily="34" charset="0"/>
              <a:buChar char="•"/>
            </a:pPr>
            <a:r>
              <a:rPr lang="en-GB" sz="2400" b="1" dirty="0">
                <a:solidFill>
                  <a:srgbClr val="000000"/>
                </a:solidFill>
              </a:rPr>
              <a:t>Pharmacy First Department of Health and Social Care Summary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hlinkClick r:id="rId7"/>
              </a:rPr>
              <a:t>Pharmacy First: what you need to know - Department of Health and Social Care Media Centre (blog.gov.uk)</a:t>
            </a:r>
            <a:endParaRPr lang="en-GB" sz="2400" dirty="0"/>
          </a:p>
          <a:p>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Useful Resources</a:t>
            </a:r>
          </a:p>
        </p:txBody>
      </p:sp>
    </p:spTree>
    <p:extLst>
      <p:ext uri="{BB962C8B-B14F-4D97-AF65-F5344CB8AC3E}">
        <p14:creationId xmlns:p14="http://schemas.microsoft.com/office/powerpoint/2010/main" val="248629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38DE12-A6E6-2830-A3A7-000102B2EEB9}"/>
              </a:ext>
            </a:extLst>
          </p:cNvPr>
          <p:cNvGraphicFramePr>
            <a:graphicFrameLocks noGrp="1"/>
          </p:cNvGraphicFramePr>
          <p:nvPr>
            <p:ph idx="1"/>
            <p:extLst>
              <p:ext uri="{D42A27DB-BD31-4B8C-83A1-F6EECF244321}">
                <p14:modId xmlns:p14="http://schemas.microsoft.com/office/powerpoint/2010/main" val="3836543620"/>
              </p:ext>
            </p:extLst>
          </p:nvPr>
        </p:nvGraphicFramePr>
        <p:xfrm>
          <a:off x="578991" y="2558816"/>
          <a:ext cx="10865653" cy="226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7E612E-6FC6-271D-8E97-13414BB9C470}"/>
              </a:ext>
            </a:extLst>
          </p:cNvPr>
          <p:cNvSpPr>
            <a:spLocks noGrp="1"/>
          </p:cNvSpPr>
          <p:nvPr>
            <p:ph type="body" sz="quarter" idx="13"/>
          </p:nvPr>
        </p:nvSpPr>
        <p:spPr>
          <a:xfrm>
            <a:off x="432000" y="1456665"/>
            <a:ext cx="11296704" cy="577927"/>
          </a:xfrm>
        </p:spPr>
        <p:txBody>
          <a:bodyPr/>
          <a:lstStyle/>
          <a:p>
            <a:r>
              <a:rPr lang="en-GB" sz="2000">
                <a:effectLst/>
                <a:latin typeface="+mj-lt"/>
                <a:ea typeface="Calibri" panose="020F0502020204030204" pitchFamily="34" charset="0"/>
                <a:cs typeface="Times New Roman" panose="02020603050405020304" pitchFamily="18" charset="0"/>
              </a:rPr>
              <a:t>Pharmacy First </a:t>
            </a:r>
            <a:r>
              <a:rPr lang="en-GB" sz="2000">
                <a:latin typeface="+mj-lt"/>
                <a:ea typeface="Calibri" panose="020F0502020204030204" pitchFamily="34" charset="0"/>
                <a:cs typeface="Times New Roman" panose="02020603050405020304" pitchFamily="18" charset="0"/>
              </a:rPr>
              <a:t>is a development of the former</a:t>
            </a:r>
            <a:r>
              <a:rPr lang="en-GB" sz="2000">
                <a:effectLst/>
                <a:latin typeface="+mj-lt"/>
                <a:ea typeface="Calibri" panose="020F0502020204030204" pitchFamily="34" charset="0"/>
                <a:cs typeface="Times New Roman" panose="02020603050405020304" pitchFamily="18" charset="0"/>
              </a:rPr>
              <a:t> Community Pharmacist Consultation Service (CPCS) with the addition of 7 new clinical pathways.</a:t>
            </a:r>
          </a:p>
          <a:p>
            <a:r>
              <a:rPr lang="en-GB" sz="2000" b="0">
                <a:effectLst/>
                <a:latin typeface="+mj-lt"/>
                <a:ea typeface="Calibri" panose="020F0502020204030204" pitchFamily="34" charset="0"/>
                <a:cs typeface="Times New Roman" panose="02020603050405020304" pitchFamily="18" charset="0"/>
              </a:rPr>
              <a:t>This means the full service will consist of three elements:</a:t>
            </a:r>
          </a:p>
          <a:p>
            <a:endParaRPr lang="en-GB" sz="2000"/>
          </a:p>
        </p:txBody>
      </p:sp>
      <p:sp>
        <p:nvSpPr>
          <p:cNvPr id="4" name="Title 3">
            <a:extLst>
              <a:ext uri="{FF2B5EF4-FFF2-40B4-BE49-F238E27FC236}">
                <a16:creationId xmlns:a16="http://schemas.microsoft.com/office/drawing/2014/main" id="{D73951A5-E86D-CF22-9155-9E32C4DDFBE6}"/>
              </a:ext>
            </a:extLst>
          </p:cNvPr>
          <p:cNvSpPr>
            <a:spLocks noGrp="1"/>
          </p:cNvSpPr>
          <p:nvPr>
            <p:ph type="title"/>
          </p:nvPr>
        </p:nvSpPr>
        <p:spPr/>
        <p:txBody>
          <a:bodyPr/>
          <a:lstStyle/>
          <a:p>
            <a:r>
              <a:rPr lang="en-GB"/>
              <a:t>NHS Pharmacy First </a:t>
            </a:r>
          </a:p>
        </p:txBody>
      </p:sp>
      <p:sp>
        <p:nvSpPr>
          <p:cNvPr id="2" name="TextBox 1">
            <a:extLst>
              <a:ext uri="{FF2B5EF4-FFF2-40B4-BE49-F238E27FC236}">
                <a16:creationId xmlns:a16="http://schemas.microsoft.com/office/drawing/2014/main" id="{59335B4F-1272-91DB-F734-3DF8A76BB7E0}"/>
              </a:ext>
            </a:extLst>
          </p:cNvPr>
          <p:cNvSpPr txBox="1"/>
          <p:nvPr/>
        </p:nvSpPr>
        <p:spPr>
          <a:xfrm>
            <a:off x="578990" y="5064304"/>
            <a:ext cx="10865653" cy="1323439"/>
          </a:xfrm>
          <a:prstGeom prst="rect">
            <a:avLst/>
          </a:prstGeom>
          <a:solidFill>
            <a:srgbClr val="99DBD6"/>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Community pharmacy contractors </a:t>
            </a:r>
            <a:r>
              <a:rPr lang="en-GB" sz="1600">
                <a:solidFill>
                  <a:srgbClr val="231F20"/>
                </a:solidFill>
                <a:latin typeface="Arial" panose="020B0604020202020204"/>
              </a:rPr>
              <a:t>must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provide all 3 elements of the service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231F20"/>
                </a:solidFill>
                <a:latin typeface="Arial" panose="020B0604020202020204"/>
              </a:rPr>
              <a:t>Distance Selling Pharmacies (sometimes called internet or online pharmacies) cannot do the otitis media pathway (because they can only do remote consultations so cannot use otoscopes)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a:solidFill>
                  <a:srgbClr val="231F20"/>
                </a:solidFill>
                <a:latin typeface="Arial" panose="020B0604020202020204"/>
              </a:rPr>
              <a:t>General practices cannot refer patients to pharmacies for urgent medicines supply using Pharmacy First but should refer appropriate patients for the other two elements (clinical pathways and minor illness)</a:t>
            </a:r>
          </a:p>
        </p:txBody>
      </p:sp>
    </p:spTree>
    <p:extLst>
      <p:ext uri="{BB962C8B-B14F-4D97-AF65-F5344CB8AC3E}">
        <p14:creationId xmlns:p14="http://schemas.microsoft.com/office/powerpoint/2010/main" val="39449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381C6-D8D4-BFCE-C7A7-57839CEE5855}"/>
              </a:ext>
            </a:extLst>
          </p:cNvPr>
          <p:cNvPicPr>
            <a:picLocks noChangeAspect="1"/>
          </p:cNvPicPr>
          <p:nvPr/>
        </p:nvPicPr>
        <p:blipFill>
          <a:blip r:embed="rId2"/>
          <a:stretch>
            <a:fillRect/>
          </a:stretch>
        </p:blipFill>
        <p:spPr>
          <a:xfrm>
            <a:off x="1213104" y="0"/>
            <a:ext cx="9765792" cy="6858000"/>
          </a:xfrm>
          <a:prstGeom prst="rect">
            <a:avLst/>
          </a:prstGeom>
        </p:spPr>
      </p:pic>
    </p:spTree>
    <p:extLst>
      <p:ext uri="{BB962C8B-B14F-4D97-AF65-F5344CB8AC3E}">
        <p14:creationId xmlns:p14="http://schemas.microsoft.com/office/powerpoint/2010/main" val="47076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B0625-0956-BB12-05AA-188C8D2873F0}"/>
              </a:ext>
            </a:extLst>
          </p:cNvPr>
          <p:cNvPicPr>
            <a:picLocks noChangeAspect="1"/>
          </p:cNvPicPr>
          <p:nvPr/>
        </p:nvPicPr>
        <p:blipFill>
          <a:blip r:embed="rId2"/>
          <a:stretch>
            <a:fillRect/>
          </a:stretch>
        </p:blipFill>
        <p:spPr>
          <a:xfrm>
            <a:off x="1267566" y="0"/>
            <a:ext cx="9656868" cy="6858000"/>
          </a:xfrm>
          <a:prstGeom prst="rect">
            <a:avLst/>
          </a:prstGeom>
        </p:spPr>
      </p:pic>
    </p:spTree>
    <p:extLst>
      <p:ext uri="{BB962C8B-B14F-4D97-AF65-F5344CB8AC3E}">
        <p14:creationId xmlns:p14="http://schemas.microsoft.com/office/powerpoint/2010/main" val="329633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77A6-5C93-EC2F-1DE0-B656972056A5}"/>
              </a:ext>
            </a:extLst>
          </p:cNvPr>
          <p:cNvSpPr>
            <a:spLocks noGrp="1"/>
          </p:cNvSpPr>
          <p:nvPr>
            <p:ph type="title"/>
          </p:nvPr>
        </p:nvSpPr>
        <p:spPr>
          <a:xfrm>
            <a:off x="393923" y="705590"/>
            <a:ext cx="11404154" cy="865186"/>
          </a:xfrm>
        </p:spPr>
        <p:txBody>
          <a:bodyPr>
            <a:normAutofit fontScale="90000"/>
          </a:bodyPr>
          <a:lstStyle/>
          <a:p>
            <a:r>
              <a:rPr lang="en-GB"/>
              <a:t>The 7 new clinical pathways that can be referred to Pharmacy First</a:t>
            </a:r>
          </a:p>
        </p:txBody>
      </p:sp>
      <p:graphicFrame>
        <p:nvGraphicFramePr>
          <p:cNvPr id="3" name="Table 4">
            <a:extLst>
              <a:ext uri="{FF2B5EF4-FFF2-40B4-BE49-F238E27FC236}">
                <a16:creationId xmlns:a16="http://schemas.microsoft.com/office/drawing/2014/main" id="{55C8BCFF-C68B-C21B-ABF9-51AD912723AB}"/>
              </a:ext>
            </a:extLst>
          </p:cNvPr>
          <p:cNvGraphicFramePr>
            <a:graphicFrameLocks noGrp="1"/>
          </p:cNvGraphicFramePr>
          <p:nvPr>
            <p:extLst>
              <p:ext uri="{D42A27DB-BD31-4B8C-83A1-F6EECF244321}">
                <p14:modId xmlns:p14="http://schemas.microsoft.com/office/powerpoint/2010/main" val="4215898143"/>
              </p:ext>
            </p:extLst>
          </p:nvPr>
        </p:nvGraphicFramePr>
        <p:xfrm>
          <a:off x="6219941" y="1858621"/>
          <a:ext cx="5578136" cy="3852368"/>
        </p:xfrm>
        <a:graphic>
          <a:graphicData uri="http://schemas.openxmlformats.org/drawingml/2006/table">
            <a:tbl>
              <a:tblPr firstRow="1" bandRow="1">
                <a:tableStyleId>{5C22544A-7EE6-4342-B048-85BDC9FD1C3A}</a:tableStyleId>
              </a:tblPr>
              <a:tblGrid>
                <a:gridCol w="3033963">
                  <a:extLst>
                    <a:ext uri="{9D8B030D-6E8A-4147-A177-3AD203B41FA5}">
                      <a16:colId xmlns:a16="http://schemas.microsoft.com/office/drawing/2014/main" val="1994963544"/>
                    </a:ext>
                  </a:extLst>
                </a:gridCol>
                <a:gridCol w="2544173">
                  <a:extLst>
                    <a:ext uri="{9D8B030D-6E8A-4147-A177-3AD203B41FA5}">
                      <a16:colId xmlns:a16="http://schemas.microsoft.com/office/drawing/2014/main" val="990444004"/>
                    </a:ext>
                  </a:extLst>
                </a:gridCol>
              </a:tblGrid>
              <a:tr h="441373">
                <a:tc>
                  <a:txBody>
                    <a:bodyPr/>
                    <a:lstStyle/>
                    <a:p>
                      <a:r>
                        <a:rPr lang="en-GB">
                          <a:solidFill>
                            <a:schemeClr val="bg1"/>
                          </a:solidFill>
                        </a:rPr>
                        <a:t>Clinical Pathway</a:t>
                      </a:r>
                    </a:p>
                  </a:txBody>
                  <a:tcPr/>
                </a:tc>
                <a:tc>
                  <a:txBody>
                    <a:bodyPr/>
                    <a:lstStyle/>
                    <a:p>
                      <a:pPr algn="ctr"/>
                      <a:r>
                        <a:rPr lang="en-GB">
                          <a:solidFill>
                            <a:schemeClr val="bg1"/>
                          </a:solidFill>
                        </a:rPr>
                        <a:t>Age range</a:t>
                      </a:r>
                    </a:p>
                  </a:txBody>
                  <a:tcPr/>
                </a:tc>
                <a:extLst>
                  <a:ext uri="{0D108BD9-81ED-4DB2-BD59-A6C34878D82A}">
                    <a16:rowId xmlns:a16="http://schemas.microsoft.com/office/drawing/2014/main" val="3142896766"/>
                  </a:ext>
                </a:extLst>
              </a:tr>
              <a:tr h="3410995">
                <a:tc>
                  <a:txBody>
                    <a:bodyPr/>
                    <a:lstStyle/>
                    <a:p>
                      <a:pPr marL="0" indent="0">
                        <a:lnSpc>
                          <a:spcPct val="115000"/>
                        </a:lnSpc>
                        <a:spcAft>
                          <a:spcPts val="1000"/>
                        </a:spcAft>
                        <a:buFont typeface="Arial" panose="020B0604020202020204" pitchFamily="34" charset="0"/>
                        <a:buNone/>
                      </a:pPr>
                      <a:endParaRPr lang="en-GB" sz="6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Uncomplicated UTI </a:t>
                      </a:r>
                      <a:endPar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Shingles  </a:t>
                      </a:r>
                    </a:p>
                    <a:p>
                      <a:pPr marL="0" indent="0">
                        <a:lnSpc>
                          <a:spcPct val="115000"/>
                        </a:lnSpc>
                        <a:spcAft>
                          <a:spcPts val="1000"/>
                        </a:spcAft>
                        <a:buFont typeface="Arial" panose="020B0604020202020204" pitchFamily="34" charset="0"/>
                        <a:buNone/>
                      </a:pP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Impetigo</a:t>
                      </a: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Infected Insect </a:t>
                      </a: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B</a:t>
                      </a: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ites </a:t>
                      </a:r>
                    </a:p>
                    <a:p>
                      <a:pPr marL="0" indent="0">
                        <a:lnSpc>
                          <a:spcPct val="115000"/>
                        </a:lnSpc>
                        <a:spcAft>
                          <a:spcPts val="1000"/>
                        </a:spcAft>
                        <a:buFont typeface="Arial" panose="020B0604020202020204" pitchFamily="34" charset="0"/>
                        <a:buNone/>
                      </a:pP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Sinusitis </a:t>
                      </a: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Sore Throat</a:t>
                      </a:r>
                    </a:p>
                    <a:p>
                      <a:pPr marL="0" indent="0">
                        <a:lnSpc>
                          <a:spcPct val="115000"/>
                        </a:lnSpc>
                        <a:spcAft>
                          <a:spcPts val="1000"/>
                        </a:spcAft>
                        <a:buFont typeface="Arial" panose="020B0604020202020204" pitchFamily="34" charset="0"/>
                        <a:buNone/>
                      </a:pP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Acute Otitis Media </a:t>
                      </a:r>
                      <a:endPar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ctr">
                        <a:lnSpc>
                          <a:spcPct val="114000"/>
                        </a:lnSpc>
                        <a:spcAft>
                          <a:spcPts val="1000"/>
                        </a:spcAft>
                        <a:buFont typeface="Arial" panose="020B0604020202020204" pitchFamily="34" charset="0"/>
                        <a:buNone/>
                      </a:pPr>
                      <a:endParaRPr lang="en-GB" sz="6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Women 16-64 years</a:t>
                      </a:r>
                      <a:endParaRPr lang="en-GB" sz="1800" dirty="0">
                        <a:solidFill>
                          <a:schemeClr val="tx1"/>
                        </a:solidFill>
                        <a:latin typeface="Arial" panose="020B0604020202020204" pitchFamily="34"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18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12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5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to 17 years</a:t>
                      </a:r>
                      <a:endParaRPr lang="en-GB" dirty="0">
                        <a:solidFill>
                          <a:schemeClr val="tx1"/>
                        </a:solidFill>
                      </a:endParaRPr>
                    </a:p>
                  </a:txBody>
                  <a:tcPr>
                    <a:solidFill>
                      <a:schemeClr val="bg1"/>
                    </a:solidFill>
                  </a:tcPr>
                </a:tc>
                <a:extLst>
                  <a:ext uri="{0D108BD9-81ED-4DB2-BD59-A6C34878D82A}">
                    <a16:rowId xmlns:a16="http://schemas.microsoft.com/office/drawing/2014/main" val="1182031950"/>
                  </a:ext>
                </a:extLst>
              </a:tr>
            </a:tbl>
          </a:graphicData>
        </a:graphic>
      </p:graphicFrame>
      <p:sp>
        <p:nvSpPr>
          <p:cNvPr id="5" name="Content Placeholder 2">
            <a:extLst>
              <a:ext uri="{FF2B5EF4-FFF2-40B4-BE49-F238E27FC236}">
                <a16:creationId xmlns:a16="http://schemas.microsoft.com/office/drawing/2014/main" id="{50B7122C-6F02-801F-E24D-541CD05B4C55}"/>
              </a:ext>
            </a:extLst>
          </p:cNvPr>
          <p:cNvSpPr txBox="1">
            <a:spLocks/>
          </p:cNvSpPr>
          <p:nvPr/>
        </p:nvSpPr>
        <p:spPr>
          <a:xfrm>
            <a:off x="692596" y="1858620"/>
            <a:ext cx="4740538" cy="3455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endParaRPr>
          </a:p>
        </p:txBody>
      </p:sp>
      <p:sp>
        <p:nvSpPr>
          <p:cNvPr id="6" name="Content Placeholder 2">
            <a:extLst>
              <a:ext uri="{FF2B5EF4-FFF2-40B4-BE49-F238E27FC236}">
                <a16:creationId xmlns:a16="http://schemas.microsoft.com/office/drawing/2014/main" id="{4AF0D4F7-DB5C-BA87-37C1-CDBD047B21F7}"/>
              </a:ext>
            </a:extLst>
          </p:cNvPr>
          <p:cNvSpPr txBox="1">
            <a:spLocks/>
          </p:cNvSpPr>
          <p:nvPr/>
        </p:nvSpPr>
        <p:spPr>
          <a:xfrm>
            <a:off x="393922" y="1858619"/>
            <a:ext cx="5578135" cy="44007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2000" b="0"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The 7 clinical pathways have developed to enhance the former CPCS.</a:t>
            </a:r>
          </a:p>
          <a:p>
            <a:pPr>
              <a:defRPr/>
            </a:pPr>
            <a:r>
              <a:rPr lang="en-GB" sz="2000" dirty="0">
                <a:solidFill>
                  <a:schemeClr val="tx1"/>
                </a:solidFill>
                <a:latin typeface="Arial" panose="020B0604020202020204"/>
                <a:ea typeface="Calibri" panose="020F0502020204030204" pitchFamily="34" charset="0"/>
              </a:rPr>
              <a:t>The pathways enable community pharmacists to treat patients for the most common conditions without the need for a prescription. </a:t>
            </a:r>
          </a:p>
          <a:p>
            <a:pPr>
              <a:defRPr/>
            </a:pPr>
            <a:r>
              <a:rPr kumimoji="0" lang="en-GB" sz="2000" b="0"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The community </a:t>
            </a:r>
            <a:r>
              <a:rPr kumimoji="0" lang="en-GB" sz="2000" b="1"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pharmacist will clinically assess the patient </a:t>
            </a:r>
            <a:r>
              <a:rPr kumimoji="0" lang="en-GB" sz="2000" b="0"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and then:</a:t>
            </a:r>
          </a:p>
          <a:p>
            <a:pPr lvl="1">
              <a:defRPr/>
            </a:pPr>
            <a:r>
              <a:rPr lang="en-GB" sz="1800" b="1" dirty="0">
                <a:solidFill>
                  <a:schemeClr val="tx1"/>
                </a:solidFill>
                <a:latin typeface="Arial" panose="020B0604020202020204"/>
                <a:ea typeface="Calibri" panose="020F0502020204030204" pitchFamily="34" charset="0"/>
              </a:rPr>
              <a:t>Treat if clinically appropriate </a:t>
            </a:r>
            <a:r>
              <a:rPr lang="en-GB" sz="1800" dirty="0">
                <a:solidFill>
                  <a:schemeClr val="tx1"/>
                </a:solidFill>
                <a:latin typeface="Arial" panose="020B0604020202020204"/>
                <a:ea typeface="Calibri" panose="020F0502020204030204" pitchFamily="34" charset="0"/>
              </a:rPr>
              <a:t>via </a:t>
            </a:r>
            <a:r>
              <a:rPr lang="en-GB" sz="1800" b="1" dirty="0">
                <a:solidFill>
                  <a:schemeClr val="tx1"/>
                </a:solidFill>
                <a:latin typeface="Arial" panose="020B0604020202020204"/>
                <a:ea typeface="Calibri" panose="020F0502020204030204" pitchFamily="34" charset="0"/>
              </a:rPr>
              <a:t>Patient Group Direction (PGD)</a:t>
            </a:r>
          </a:p>
          <a:p>
            <a:pPr lvl="1">
              <a:defRPr/>
            </a:pPr>
            <a:r>
              <a:rPr lang="en-GB" sz="1800" b="1" dirty="0">
                <a:solidFill>
                  <a:schemeClr val="tx1"/>
                </a:solidFill>
                <a:latin typeface="Arial" panose="020B0604020202020204"/>
                <a:ea typeface="Calibri" panose="020F0502020204030204" pitchFamily="34" charset="0"/>
              </a:rPr>
              <a:t>A PGD allows a pharmacist to supply specific prescription only medicines.  </a:t>
            </a:r>
          </a:p>
          <a:p>
            <a:pPr lvl="1">
              <a:defRPr/>
            </a:pPr>
            <a:r>
              <a:rPr lang="en-GB" sz="1800" dirty="0">
                <a:solidFill>
                  <a:schemeClr val="tx1"/>
                </a:solidFill>
                <a:latin typeface="Arial" panose="020B0604020202020204"/>
                <a:ea typeface="Calibri" panose="020F0502020204030204" pitchFamily="34" charset="0"/>
              </a:rPr>
              <a:t>Provide advice and support via sale of over-the-counter medicines if appropriate</a:t>
            </a:r>
          </a:p>
          <a:p>
            <a:pPr lvl="1">
              <a:defRPr/>
            </a:pPr>
            <a:r>
              <a:rPr lang="en-GB" sz="1800" dirty="0">
                <a:solidFill>
                  <a:schemeClr val="tx1"/>
                </a:solidFill>
                <a:latin typeface="Arial" panose="020B0604020202020204"/>
                <a:ea typeface="Calibri" panose="020F0502020204030204" pitchFamily="34" charset="0"/>
              </a:rPr>
              <a:t>Refer patient onto another health professional or GP practice if clinically required</a:t>
            </a:r>
          </a:p>
          <a:p>
            <a:pPr lvl="1">
              <a:defRPr/>
            </a:pPr>
            <a:endParaRPr lang="en-GB" sz="1800" dirty="0">
              <a:solidFill>
                <a:srgbClr val="425563"/>
              </a:solidFill>
              <a:highlight>
                <a:srgbClr val="00FFFF"/>
              </a:highlight>
              <a:latin typeface="Arial" panose="020B0604020202020204"/>
              <a:ea typeface="Calibri" panose="020F0502020204030204" pitchFamily="34" charset="0"/>
            </a:endParaRPr>
          </a:p>
          <a:p>
            <a:pPr lvl="1">
              <a:defRPr/>
            </a:pPr>
            <a:endParaRPr kumimoji="0" lang="en-GB" sz="18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lang="en-GB" sz="2000" dirty="0">
              <a:solidFill>
                <a:srgbClr val="425563"/>
              </a:solidFill>
              <a:highlight>
                <a:srgbClr val="00FFFF"/>
              </a:highlight>
              <a:latin typeface="Arial" panose="020B0604020202020204"/>
              <a:ea typeface="Calibri" panose="020F0502020204030204" pitchFamily="34" charset="0"/>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lang="en-GB" sz="2000" dirty="0">
              <a:solidFill>
                <a:srgbClr val="425563"/>
              </a:solidFill>
              <a:highlight>
                <a:srgbClr val="00FFFF"/>
              </a:highlight>
              <a:latin typeface="Arial" panose="020B0604020202020204"/>
              <a:ea typeface="Calibri" panose="020F0502020204030204" pitchFamily="34" charset="0"/>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p:txBody>
      </p:sp>
    </p:spTree>
    <p:extLst>
      <p:ext uri="{BB962C8B-B14F-4D97-AF65-F5344CB8AC3E}">
        <p14:creationId xmlns:p14="http://schemas.microsoft.com/office/powerpoint/2010/main" val="25682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143123" y="1439282"/>
            <a:ext cx="11654953" cy="4500342"/>
          </a:xfrm>
        </p:spPr>
        <p:txBody>
          <a:bodyPr>
            <a:normAutofit lnSpcReduction="10000"/>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increase capacity in the practice so appropriate patients can be managed via a community pharmacy. GP appointments can be used for patients who really need them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improve access for patients with minor illnesses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create improved relationships between practices and community pharmacies to deliver high quality and integrated care to patients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support the integration of community pharmacy into the wider Primary Care team</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help and empower patients to self-manage their health more effectively with the support of community pharmacists and improve health literacy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change patient behaviour so they go to community pharmacy as the ‘first port of call’ for minor illness and medicines advice in the future.</a:t>
            </a:r>
          </a:p>
          <a:p>
            <a:pPr marL="457200" indent="-457200">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Autofit/>
          </a:bodyPr>
          <a:lstStyle/>
          <a:p>
            <a:r>
              <a:rPr lang="en-GB" sz="3000">
                <a:latin typeface="Arial" panose="020B0604020202020204" pitchFamily="34" charset="0"/>
                <a:cs typeface="Arial" panose="020B0604020202020204" pitchFamily="34" charset="0"/>
              </a:rPr>
              <a:t>What are the benefits of utilising Pharmacy First for our patients?</a:t>
            </a:r>
          </a:p>
        </p:txBody>
      </p:sp>
    </p:spTree>
    <p:extLst>
      <p:ext uri="{BB962C8B-B14F-4D97-AF65-F5344CB8AC3E}">
        <p14:creationId xmlns:p14="http://schemas.microsoft.com/office/powerpoint/2010/main" val="6233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84C0-ADDC-502C-7A2E-4136943BB176}"/>
              </a:ext>
            </a:extLst>
          </p:cNvPr>
          <p:cNvSpPr>
            <a:spLocks noGrp="1"/>
          </p:cNvSpPr>
          <p:nvPr>
            <p:ph type="title"/>
          </p:nvPr>
        </p:nvSpPr>
        <p:spPr/>
        <p:txBody>
          <a:bodyPr>
            <a:noAutofit/>
          </a:bodyPr>
          <a:lstStyle/>
          <a:p>
            <a:r>
              <a:rPr lang="en-GB" sz="3000"/>
              <a:t>Can’t I just tell patients to ‘go to a pharmacy?</a:t>
            </a:r>
          </a:p>
        </p:txBody>
      </p:sp>
      <p:sp>
        <p:nvSpPr>
          <p:cNvPr id="5" name="object 2">
            <a:extLst>
              <a:ext uri="{FF2B5EF4-FFF2-40B4-BE49-F238E27FC236}">
                <a16:creationId xmlns:a16="http://schemas.microsoft.com/office/drawing/2014/main" id="{E0CEC6ED-6F39-827E-BFA8-8C8D75F2A8FF}"/>
              </a:ext>
            </a:extLst>
          </p:cNvPr>
          <p:cNvSpPr txBox="1"/>
          <p:nvPr/>
        </p:nvSpPr>
        <p:spPr>
          <a:xfrm>
            <a:off x="432000" y="949791"/>
            <a:ext cx="11614998" cy="1410643"/>
          </a:xfrm>
          <a:prstGeom prst="rect">
            <a:avLst/>
          </a:prstGeom>
          <a:solidFill>
            <a:srgbClr val="D5F0F7"/>
          </a:solidFill>
        </p:spPr>
        <p:txBody>
          <a:bodyPr vert="horz" wrap="square" lIns="0" tIns="0" rIns="0" bIns="0" rtlCol="0">
            <a:spAutoFit/>
          </a:bodyPr>
          <a:lstStyle/>
          <a:p>
            <a:pPr marL="635" marR="294005">
              <a:lnSpc>
                <a:spcPts val="2210"/>
              </a:lnSpc>
            </a:pPr>
            <a:r>
              <a:rPr lang="en-GB" sz="2000" spc="-50">
                <a:latin typeface="Arial"/>
                <a:cs typeface="Arial"/>
              </a:rPr>
              <a:t>Community pharmacies can only manage “walk-in” patients if they meet the clinical criteria for one of the new 7 pathway. Patients with other minor illness symptoms would be managed via self-care.</a:t>
            </a:r>
          </a:p>
          <a:p>
            <a:pPr marL="635" marR="294005">
              <a:lnSpc>
                <a:spcPts val="2210"/>
              </a:lnSpc>
            </a:pPr>
            <a:endParaRPr lang="en-GB" sz="2000" spc="-50">
              <a:latin typeface="Arial"/>
              <a:cs typeface="Arial"/>
            </a:endParaRPr>
          </a:p>
          <a:p>
            <a:pPr marL="635" marR="294005">
              <a:lnSpc>
                <a:spcPts val="2210"/>
              </a:lnSpc>
            </a:pPr>
            <a:r>
              <a:rPr lang="en-GB" sz="1900">
                <a:latin typeface="Arial"/>
                <a:cs typeface="Arial"/>
              </a:rPr>
              <a:t>GP</a:t>
            </a:r>
            <a:r>
              <a:rPr lang="en-GB" sz="1900" spc="-90">
                <a:latin typeface="Arial"/>
                <a:cs typeface="Arial"/>
              </a:rPr>
              <a:t> </a:t>
            </a:r>
            <a:r>
              <a:rPr lang="en-GB" sz="1900">
                <a:latin typeface="Arial"/>
                <a:cs typeface="Arial"/>
              </a:rPr>
              <a:t>practices</a:t>
            </a:r>
            <a:r>
              <a:rPr lang="en-GB" sz="1900" spc="-30">
                <a:latin typeface="Arial"/>
                <a:cs typeface="Arial"/>
              </a:rPr>
              <a:t> </a:t>
            </a:r>
            <a:r>
              <a:rPr lang="en-GB" sz="1900">
                <a:latin typeface="Arial"/>
                <a:cs typeface="Arial"/>
              </a:rPr>
              <a:t>should</a:t>
            </a:r>
            <a:r>
              <a:rPr lang="en-GB" sz="1900" spc="-15">
                <a:latin typeface="Arial"/>
                <a:cs typeface="Arial"/>
              </a:rPr>
              <a:t> </a:t>
            </a:r>
            <a:r>
              <a:rPr lang="en-GB" sz="1900">
                <a:latin typeface="Arial"/>
                <a:cs typeface="Arial"/>
              </a:rPr>
              <a:t>continue</a:t>
            </a:r>
            <a:r>
              <a:rPr lang="en-GB" sz="1900" spc="-30">
                <a:latin typeface="Arial"/>
                <a:cs typeface="Arial"/>
              </a:rPr>
              <a:t> </a:t>
            </a:r>
            <a:r>
              <a:rPr lang="en-GB" sz="1900">
                <a:latin typeface="Arial"/>
                <a:cs typeface="Arial"/>
              </a:rPr>
              <a:t>to</a:t>
            </a:r>
            <a:r>
              <a:rPr lang="en-GB" sz="1900" spc="-40">
                <a:latin typeface="Arial"/>
                <a:cs typeface="Arial"/>
              </a:rPr>
              <a:t> </a:t>
            </a:r>
            <a:r>
              <a:rPr lang="en-GB" sz="1900">
                <a:latin typeface="Arial"/>
                <a:cs typeface="Arial"/>
              </a:rPr>
              <a:t>digitally</a:t>
            </a:r>
            <a:r>
              <a:rPr lang="en-GB" sz="1900" spc="-25">
                <a:latin typeface="Arial"/>
                <a:cs typeface="Arial"/>
              </a:rPr>
              <a:t> </a:t>
            </a:r>
            <a:r>
              <a:rPr lang="en-GB" sz="1900">
                <a:latin typeface="Arial"/>
                <a:cs typeface="Arial"/>
              </a:rPr>
              <a:t>refer</a:t>
            </a:r>
            <a:r>
              <a:rPr lang="en-GB" sz="1900" spc="-35">
                <a:latin typeface="Arial"/>
                <a:cs typeface="Arial"/>
              </a:rPr>
              <a:t> </a:t>
            </a:r>
            <a:r>
              <a:rPr lang="en-GB" sz="1900">
                <a:latin typeface="Arial"/>
                <a:cs typeface="Arial"/>
              </a:rPr>
              <a:t>patients</a:t>
            </a:r>
            <a:r>
              <a:rPr lang="en-GB" sz="1900" spc="-30">
                <a:latin typeface="Arial"/>
                <a:cs typeface="Arial"/>
              </a:rPr>
              <a:t> </a:t>
            </a:r>
            <a:r>
              <a:rPr lang="en-GB" sz="1900">
                <a:latin typeface="Arial"/>
                <a:cs typeface="Arial"/>
              </a:rPr>
              <a:t>to</a:t>
            </a:r>
            <a:r>
              <a:rPr lang="en-GB" sz="1900" spc="-55">
                <a:latin typeface="Arial"/>
                <a:cs typeface="Arial"/>
              </a:rPr>
              <a:t> </a:t>
            </a:r>
            <a:r>
              <a:rPr lang="en-GB" sz="1900">
                <a:latin typeface="Arial"/>
                <a:cs typeface="Arial"/>
              </a:rPr>
              <a:t>Pharmacy</a:t>
            </a:r>
            <a:r>
              <a:rPr lang="en-GB" sz="1900" spc="-20">
                <a:latin typeface="Arial"/>
                <a:cs typeface="Arial"/>
              </a:rPr>
              <a:t> </a:t>
            </a:r>
            <a:r>
              <a:rPr lang="en-GB" sz="1900">
                <a:latin typeface="Arial"/>
                <a:cs typeface="Arial"/>
              </a:rPr>
              <a:t>First</a:t>
            </a:r>
            <a:r>
              <a:rPr lang="en-GB" sz="1900" spc="-55">
                <a:latin typeface="Arial"/>
                <a:cs typeface="Arial"/>
              </a:rPr>
              <a:t> </a:t>
            </a:r>
            <a:r>
              <a:rPr lang="en-GB" sz="1900">
                <a:latin typeface="Arial"/>
                <a:cs typeface="Arial"/>
              </a:rPr>
              <a:t>as</a:t>
            </a:r>
            <a:r>
              <a:rPr lang="en-GB" sz="1900" spc="-50">
                <a:latin typeface="Arial"/>
                <a:cs typeface="Arial"/>
              </a:rPr>
              <a:t> </a:t>
            </a:r>
            <a:r>
              <a:rPr lang="en-GB" sz="1900">
                <a:latin typeface="Arial"/>
                <a:cs typeface="Arial"/>
              </a:rPr>
              <a:t>we did with </a:t>
            </a:r>
            <a:r>
              <a:rPr lang="en-GB" sz="1900" spc="-10">
                <a:latin typeface="Arial"/>
                <a:cs typeface="Arial"/>
              </a:rPr>
              <a:t>GP CPCS </a:t>
            </a:r>
            <a:r>
              <a:rPr lang="en-GB" sz="1900">
                <a:latin typeface="Arial"/>
                <a:cs typeface="Arial"/>
              </a:rPr>
              <a:t>as</a:t>
            </a:r>
            <a:r>
              <a:rPr lang="en-GB" sz="1900" spc="-50">
                <a:latin typeface="Arial"/>
                <a:cs typeface="Arial"/>
              </a:rPr>
              <a:t> </a:t>
            </a:r>
            <a:r>
              <a:rPr lang="en-GB" sz="1900">
                <a:latin typeface="Arial"/>
                <a:cs typeface="Arial"/>
              </a:rPr>
              <a:t>opposed to</a:t>
            </a:r>
            <a:r>
              <a:rPr lang="en-GB" sz="1900" spc="-50">
                <a:latin typeface="Arial"/>
                <a:cs typeface="Arial"/>
              </a:rPr>
              <a:t> </a:t>
            </a:r>
            <a:r>
              <a:rPr lang="en-GB" sz="1900" spc="-10">
                <a:latin typeface="Arial"/>
                <a:cs typeface="Arial"/>
              </a:rPr>
              <a:t>signposting.</a:t>
            </a:r>
            <a:r>
              <a:rPr lang="en-GB" sz="1900" spc="-50">
                <a:latin typeface="Arial"/>
                <a:cs typeface="Arial"/>
              </a:rPr>
              <a:t> </a:t>
            </a:r>
          </a:p>
        </p:txBody>
      </p:sp>
      <p:sp>
        <p:nvSpPr>
          <p:cNvPr id="7" name="object 7">
            <a:extLst>
              <a:ext uri="{FF2B5EF4-FFF2-40B4-BE49-F238E27FC236}">
                <a16:creationId xmlns:a16="http://schemas.microsoft.com/office/drawing/2014/main" id="{106CCC4F-D1CF-5E59-7CD8-8319525C77EF}"/>
              </a:ext>
            </a:extLst>
          </p:cNvPr>
          <p:cNvSpPr txBox="1"/>
          <p:nvPr/>
        </p:nvSpPr>
        <p:spPr>
          <a:xfrm>
            <a:off x="1461867" y="2666989"/>
            <a:ext cx="2581938" cy="1357423"/>
          </a:xfrm>
          <a:prstGeom prst="rect">
            <a:avLst/>
          </a:prstGeom>
          <a:noFill/>
        </p:spPr>
        <p:txBody>
          <a:bodyPr vert="horz" wrap="square" lIns="0" tIns="64135" rIns="0" bIns="0" rtlCol="0">
            <a:spAutoFit/>
          </a:bodyPr>
          <a:lstStyle/>
          <a:p>
            <a:pPr marL="93663"/>
            <a:r>
              <a:rPr lang="en-GB" sz="1200" b="0" i="0">
                <a:solidFill>
                  <a:srgbClr val="000000"/>
                </a:solidFill>
                <a:effectLst/>
              </a:rPr>
              <a:t>Patients will receive a </a:t>
            </a:r>
            <a:r>
              <a:rPr lang="en-GB" sz="1200">
                <a:solidFill>
                  <a:srgbClr val="000000"/>
                </a:solidFill>
              </a:rPr>
              <a:t>confidential</a:t>
            </a:r>
            <a:r>
              <a:rPr lang="en-GB" sz="1200" b="0" i="0">
                <a:solidFill>
                  <a:srgbClr val="000000"/>
                </a:solidFill>
                <a:effectLst/>
              </a:rPr>
              <a:t> consultation.  </a:t>
            </a:r>
            <a:r>
              <a:rPr lang="en-GB" sz="1200" b="1" i="0">
                <a:solidFill>
                  <a:srgbClr val="000000"/>
                </a:solidFill>
                <a:effectLst/>
              </a:rPr>
              <a:t>If signposted</a:t>
            </a:r>
            <a:r>
              <a:rPr lang="en-GB" sz="1200" b="0" i="0">
                <a:solidFill>
                  <a:srgbClr val="000000"/>
                </a:solidFill>
                <a:effectLst/>
              </a:rPr>
              <a:t>, </a:t>
            </a:r>
            <a:r>
              <a:rPr lang="en-GB" sz="1200">
                <a:solidFill>
                  <a:srgbClr val="000000"/>
                </a:solidFill>
              </a:rPr>
              <a:t>may</a:t>
            </a:r>
            <a:r>
              <a:rPr lang="en-GB" sz="1200" b="0" i="0">
                <a:solidFill>
                  <a:srgbClr val="000000"/>
                </a:solidFill>
                <a:effectLst/>
              </a:rPr>
              <a:t> be treated as self-care support and possibly managed by another pharmacy team member. </a:t>
            </a:r>
          </a:p>
          <a:p>
            <a:pPr marL="93663"/>
            <a:r>
              <a:rPr lang="en-GB" sz="1200">
                <a:solidFill>
                  <a:srgbClr val="000000"/>
                </a:solidFill>
              </a:rPr>
              <a:t>P</a:t>
            </a:r>
            <a:r>
              <a:rPr lang="en-GB" sz="1200" b="0" i="0">
                <a:solidFill>
                  <a:srgbClr val="000000"/>
                </a:solidFill>
                <a:effectLst/>
              </a:rPr>
              <a:t>atients are reassured that their concern has been taken seriously.</a:t>
            </a:r>
            <a:endParaRPr lang="en-GB" sz="1200"/>
          </a:p>
        </p:txBody>
      </p:sp>
      <p:sp>
        <p:nvSpPr>
          <p:cNvPr id="11" name="object 7">
            <a:extLst>
              <a:ext uri="{FF2B5EF4-FFF2-40B4-BE49-F238E27FC236}">
                <a16:creationId xmlns:a16="http://schemas.microsoft.com/office/drawing/2014/main" id="{9A18DD1E-292E-EB2D-7D80-B38443B5DDB9}"/>
              </a:ext>
            </a:extLst>
          </p:cNvPr>
          <p:cNvSpPr txBox="1"/>
          <p:nvPr/>
        </p:nvSpPr>
        <p:spPr>
          <a:xfrm>
            <a:off x="5237811" y="2848710"/>
            <a:ext cx="2852433" cy="962443"/>
          </a:xfrm>
          <a:prstGeom prst="rect">
            <a:avLst/>
          </a:prstGeom>
          <a:noFill/>
        </p:spPr>
        <p:txBody>
          <a:bodyPr vert="horz" wrap="square" lIns="0" tIns="64135" rIns="0" bIns="0" rtlCol="0">
            <a:spAutoFit/>
          </a:bodyPr>
          <a:lstStyle/>
          <a:p>
            <a:pPr marL="93663" marR="5080">
              <a:lnSpc>
                <a:spcPts val="1380"/>
              </a:lnSpc>
              <a:spcBef>
                <a:spcPts val="195"/>
              </a:spcBef>
            </a:pPr>
            <a:r>
              <a:rPr lang="en-GB" sz="1200">
                <a:latin typeface="Arial"/>
                <a:cs typeface="Arial"/>
              </a:rPr>
              <a:t>If</a:t>
            </a:r>
            <a:r>
              <a:rPr lang="en-GB" sz="1200" spc="-20">
                <a:latin typeface="Arial"/>
                <a:cs typeface="Arial"/>
              </a:rPr>
              <a:t> </a:t>
            </a:r>
            <a:r>
              <a:rPr lang="en-GB" sz="1200">
                <a:latin typeface="Arial"/>
                <a:cs typeface="Arial"/>
              </a:rPr>
              <a:t>the</a:t>
            </a:r>
            <a:r>
              <a:rPr lang="en-GB" sz="1200" spc="-15">
                <a:latin typeface="Arial"/>
                <a:cs typeface="Arial"/>
              </a:rPr>
              <a:t> </a:t>
            </a:r>
            <a:r>
              <a:rPr lang="en-GB" sz="1200">
                <a:latin typeface="Arial"/>
                <a:cs typeface="Arial"/>
              </a:rPr>
              <a:t>patient</a:t>
            </a:r>
            <a:r>
              <a:rPr lang="en-GB" sz="1200" spc="-30">
                <a:latin typeface="Arial"/>
                <a:cs typeface="Arial"/>
              </a:rPr>
              <a:t> </a:t>
            </a:r>
            <a:r>
              <a:rPr lang="en-GB" sz="1200">
                <a:latin typeface="Arial"/>
                <a:cs typeface="Arial"/>
              </a:rPr>
              <a:t>does</a:t>
            </a:r>
            <a:r>
              <a:rPr lang="en-GB" sz="1200" spc="-15">
                <a:latin typeface="Arial"/>
                <a:cs typeface="Arial"/>
              </a:rPr>
              <a:t> </a:t>
            </a:r>
            <a:r>
              <a:rPr lang="en-GB" sz="1200">
                <a:latin typeface="Arial"/>
                <a:cs typeface="Arial"/>
              </a:rPr>
              <a:t>not</a:t>
            </a:r>
            <a:r>
              <a:rPr lang="en-GB" sz="1200" spc="-20">
                <a:latin typeface="Arial"/>
                <a:cs typeface="Arial"/>
              </a:rPr>
              <a:t> </a:t>
            </a:r>
            <a:r>
              <a:rPr lang="en-GB" sz="1200" spc="-10">
                <a:latin typeface="Arial"/>
                <a:cs typeface="Arial"/>
              </a:rPr>
              <a:t>contact </a:t>
            </a:r>
            <a:r>
              <a:rPr lang="en-GB" sz="1200">
                <a:latin typeface="Arial"/>
                <a:cs typeface="Arial"/>
              </a:rPr>
              <a:t>the</a:t>
            </a:r>
            <a:r>
              <a:rPr lang="en-GB" sz="1200" spc="-25">
                <a:latin typeface="Arial"/>
                <a:cs typeface="Arial"/>
              </a:rPr>
              <a:t> </a:t>
            </a:r>
            <a:r>
              <a:rPr lang="en-GB" sz="1200" spc="-10">
                <a:latin typeface="Arial"/>
                <a:cs typeface="Arial"/>
              </a:rPr>
              <a:t>pharmacy,</a:t>
            </a:r>
            <a:r>
              <a:rPr lang="en-GB" sz="1200" spc="-30">
                <a:latin typeface="Arial"/>
                <a:cs typeface="Arial"/>
              </a:rPr>
              <a:t> </a:t>
            </a:r>
            <a:r>
              <a:rPr lang="en-GB" sz="1200">
                <a:latin typeface="Arial"/>
                <a:cs typeface="Arial"/>
              </a:rPr>
              <a:t>the</a:t>
            </a:r>
            <a:r>
              <a:rPr lang="en-GB" sz="1200" spc="-20">
                <a:latin typeface="Arial"/>
                <a:cs typeface="Arial"/>
              </a:rPr>
              <a:t> </a:t>
            </a:r>
            <a:r>
              <a:rPr lang="en-GB" sz="1200" spc="-10">
                <a:latin typeface="Arial"/>
                <a:cs typeface="Arial"/>
              </a:rPr>
              <a:t>pharmacist </a:t>
            </a:r>
            <a:r>
              <a:rPr lang="en-GB" sz="1200">
                <a:latin typeface="Arial"/>
                <a:cs typeface="Arial"/>
              </a:rPr>
              <a:t>will</a:t>
            </a:r>
            <a:r>
              <a:rPr lang="en-GB" sz="1200" spc="10">
                <a:latin typeface="Arial"/>
                <a:cs typeface="Arial"/>
              </a:rPr>
              <a:t> </a:t>
            </a:r>
            <a:r>
              <a:rPr lang="en-GB" sz="1200">
                <a:latin typeface="Arial"/>
                <a:cs typeface="Arial"/>
              </a:rPr>
              <a:t>follow</a:t>
            </a:r>
            <a:r>
              <a:rPr lang="en-GB" sz="1200" spc="-30">
                <a:latin typeface="Arial"/>
                <a:cs typeface="Arial"/>
              </a:rPr>
              <a:t> </a:t>
            </a:r>
            <a:r>
              <a:rPr lang="en-GB" sz="1200">
                <a:latin typeface="Arial"/>
                <a:cs typeface="Arial"/>
              </a:rPr>
              <a:t>up</a:t>
            </a:r>
            <a:r>
              <a:rPr lang="en-GB" sz="1200" spc="-15">
                <a:latin typeface="Arial"/>
                <a:cs typeface="Arial"/>
              </a:rPr>
              <a:t> </a:t>
            </a:r>
            <a:r>
              <a:rPr lang="en-GB" sz="1200">
                <a:latin typeface="Arial"/>
                <a:cs typeface="Arial"/>
              </a:rPr>
              <a:t>based</a:t>
            </a:r>
            <a:r>
              <a:rPr lang="en-GB" sz="1200" spc="-25">
                <a:latin typeface="Arial"/>
                <a:cs typeface="Arial"/>
              </a:rPr>
              <a:t> </a:t>
            </a:r>
            <a:r>
              <a:rPr lang="en-GB" sz="1200" spc="-20">
                <a:latin typeface="Arial"/>
                <a:cs typeface="Arial"/>
              </a:rPr>
              <a:t>upon </a:t>
            </a:r>
            <a:r>
              <a:rPr lang="en-GB" sz="1200">
                <a:latin typeface="Arial"/>
                <a:cs typeface="Arial"/>
              </a:rPr>
              <a:t>clinical</a:t>
            </a:r>
            <a:r>
              <a:rPr lang="en-GB" sz="1200" spc="-10">
                <a:latin typeface="Arial"/>
                <a:cs typeface="Arial"/>
              </a:rPr>
              <a:t> need.</a:t>
            </a:r>
            <a:r>
              <a:rPr lang="en-GB" sz="1200" b="0" i="0">
                <a:solidFill>
                  <a:srgbClr val="000000"/>
                </a:solidFill>
                <a:effectLst/>
              </a:rPr>
              <a:t> If patient does not attend the referring GP would be made aware.</a:t>
            </a:r>
          </a:p>
        </p:txBody>
      </p:sp>
      <p:sp>
        <p:nvSpPr>
          <p:cNvPr id="13" name="object 7">
            <a:extLst>
              <a:ext uri="{FF2B5EF4-FFF2-40B4-BE49-F238E27FC236}">
                <a16:creationId xmlns:a16="http://schemas.microsoft.com/office/drawing/2014/main" id="{5ABDF6ED-E6CD-D1B1-C4B9-384623B00443}"/>
              </a:ext>
            </a:extLst>
          </p:cNvPr>
          <p:cNvSpPr txBox="1"/>
          <p:nvPr/>
        </p:nvSpPr>
        <p:spPr>
          <a:xfrm>
            <a:off x="9038446" y="2732184"/>
            <a:ext cx="2581937" cy="962443"/>
          </a:xfrm>
          <a:prstGeom prst="rect">
            <a:avLst/>
          </a:prstGeom>
          <a:noFill/>
        </p:spPr>
        <p:txBody>
          <a:bodyPr vert="horz" wrap="square" lIns="0" tIns="64135" rIns="0" bIns="0" rtlCol="0">
            <a:spAutoFit/>
          </a:bodyPr>
          <a:lstStyle/>
          <a:p>
            <a:pPr marL="93663" marR="5080">
              <a:lnSpc>
                <a:spcPts val="1380"/>
              </a:lnSpc>
              <a:spcBef>
                <a:spcPts val="195"/>
              </a:spcBef>
            </a:pPr>
            <a:r>
              <a:rPr lang="en-GB" sz="1200">
                <a:latin typeface="Arial"/>
                <a:cs typeface="Arial"/>
              </a:rPr>
              <a:t>Referrals enable the pharmacy to plan and manage workload and </a:t>
            </a:r>
            <a:r>
              <a:rPr lang="en-GB" sz="1200" b="0" i="0">
                <a:solidFill>
                  <a:srgbClr val="000000"/>
                </a:solidFill>
                <a:effectLst/>
              </a:rPr>
              <a:t>the pharmacist will be expecting them.</a:t>
            </a:r>
            <a:r>
              <a:rPr lang="en-GB" sz="1200">
                <a:latin typeface="Arial"/>
                <a:cs typeface="Arial"/>
              </a:rPr>
              <a:t> Thereby meaning patients are seen in a timely manner.</a:t>
            </a:r>
          </a:p>
        </p:txBody>
      </p:sp>
      <p:grpSp>
        <p:nvGrpSpPr>
          <p:cNvPr id="35" name="object 18">
            <a:extLst>
              <a:ext uri="{FF2B5EF4-FFF2-40B4-BE49-F238E27FC236}">
                <a16:creationId xmlns:a16="http://schemas.microsoft.com/office/drawing/2014/main" id="{25CBC962-1AAB-E6BC-E0DC-D850AD8CDD53}"/>
              </a:ext>
            </a:extLst>
          </p:cNvPr>
          <p:cNvGrpSpPr/>
          <p:nvPr/>
        </p:nvGrpSpPr>
        <p:grpSpPr>
          <a:xfrm>
            <a:off x="528937" y="4389451"/>
            <a:ext cx="928369" cy="928369"/>
            <a:chOff x="583691" y="4565903"/>
            <a:chExt cx="928369" cy="928369"/>
          </a:xfrm>
        </p:grpSpPr>
        <p:sp>
          <p:nvSpPr>
            <p:cNvPr id="36" name="object 19">
              <a:extLst>
                <a:ext uri="{FF2B5EF4-FFF2-40B4-BE49-F238E27FC236}">
                  <a16:creationId xmlns:a16="http://schemas.microsoft.com/office/drawing/2014/main" id="{EDB8EDBF-BE8F-EC93-94E7-71FEF9400D2B}"/>
                </a:ext>
              </a:extLst>
            </p:cNvPr>
            <p:cNvSpPr/>
            <p:nvPr/>
          </p:nvSpPr>
          <p:spPr>
            <a:xfrm>
              <a:off x="583691" y="456590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37" name="object 20">
              <a:extLst>
                <a:ext uri="{FF2B5EF4-FFF2-40B4-BE49-F238E27FC236}">
                  <a16:creationId xmlns:a16="http://schemas.microsoft.com/office/drawing/2014/main" id="{A3F35194-C623-1D31-9264-2D4854E567AA}"/>
                </a:ext>
              </a:extLst>
            </p:cNvPr>
            <p:cNvPicPr/>
            <p:nvPr/>
          </p:nvPicPr>
          <p:blipFill>
            <a:blip r:embed="rId2" cstate="print"/>
            <a:stretch>
              <a:fillRect/>
            </a:stretch>
          </p:blipFill>
          <p:spPr>
            <a:xfrm>
              <a:off x="904448" y="5046143"/>
              <a:ext cx="159556" cy="119681"/>
            </a:xfrm>
            <a:prstGeom prst="rect">
              <a:avLst/>
            </a:prstGeom>
          </p:spPr>
        </p:pic>
        <p:pic>
          <p:nvPicPr>
            <p:cNvPr id="38" name="object 21">
              <a:extLst>
                <a:ext uri="{FF2B5EF4-FFF2-40B4-BE49-F238E27FC236}">
                  <a16:creationId xmlns:a16="http://schemas.microsoft.com/office/drawing/2014/main" id="{3DA9C3B3-3710-F3D0-352A-791D1B24057B}"/>
                </a:ext>
              </a:extLst>
            </p:cNvPr>
            <p:cNvPicPr/>
            <p:nvPr/>
          </p:nvPicPr>
          <p:blipFill>
            <a:blip r:embed="rId3" cstate="print"/>
            <a:stretch>
              <a:fillRect/>
            </a:stretch>
          </p:blipFill>
          <p:spPr>
            <a:xfrm>
              <a:off x="808162" y="4886176"/>
              <a:ext cx="112414" cy="133455"/>
            </a:xfrm>
            <a:prstGeom prst="rect">
              <a:avLst/>
            </a:prstGeom>
          </p:spPr>
        </p:pic>
        <p:sp>
          <p:nvSpPr>
            <p:cNvPr id="39" name="object 22">
              <a:extLst>
                <a:ext uri="{FF2B5EF4-FFF2-40B4-BE49-F238E27FC236}">
                  <a16:creationId xmlns:a16="http://schemas.microsoft.com/office/drawing/2014/main" id="{533F8079-A41D-29CE-09AA-BE68824274E8}"/>
                </a:ext>
              </a:extLst>
            </p:cNvPr>
            <p:cNvSpPr/>
            <p:nvPr/>
          </p:nvSpPr>
          <p:spPr>
            <a:xfrm>
              <a:off x="876274" y="4936014"/>
              <a:ext cx="297815" cy="238760"/>
            </a:xfrm>
            <a:custGeom>
              <a:avLst/>
              <a:gdLst/>
              <a:ahLst/>
              <a:cxnLst/>
              <a:rect l="l" t="t" r="r" b="b"/>
              <a:pathLst>
                <a:path w="297815" h="238760">
                  <a:moveTo>
                    <a:pt x="265396" y="170557"/>
                  </a:moveTo>
                  <a:lnTo>
                    <a:pt x="181638" y="170557"/>
                  </a:lnTo>
                  <a:lnTo>
                    <a:pt x="186622" y="172218"/>
                  </a:lnTo>
                  <a:lnTo>
                    <a:pt x="190499" y="176095"/>
                  </a:lnTo>
                  <a:lnTo>
                    <a:pt x="194929" y="179971"/>
                  </a:lnTo>
                  <a:lnTo>
                    <a:pt x="197698" y="185509"/>
                  </a:lnTo>
                  <a:lnTo>
                    <a:pt x="198251" y="191046"/>
                  </a:lnTo>
                  <a:lnTo>
                    <a:pt x="198805" y="197138"/>
                  </a:lnTo>
                  <a:lnTo>
                    <a:pt x="196590" y="202675"/>
                  </a:lnTo>
                  <a:lnTo>
                    <a:pt x="173885" y="228702"/>
                  </a:lnTo>
                  <a:lnTo>
                    <a:pt x="181638" y="234793"/>
                  </a:lnTo>
                  <a:lnTo>
                    <a:pt x="185515" y="237008"/>
                  </a:lnTo>
                  <a:lnTo>
                    <a:pt x="189945" y="238669"/>
                  </a:lnTo>
                  <a:lnTo>
                    <a:pt x="194929" y="238116"/>
                  </a:lnTo>
                  <a:lnTo>
                    <a:pt x="203339" y="235641"/>
                  </a:lnTo>
                  <a:lnTo>
                    <a:pt x="209881" y="230363"/>
                  </a:lnTo>
                  <a:lnTo>
                    <a:pt x="213930" y="223008"/>
                  </a:lnTo>
                  <a:lnTo>
                    <a:pt x="214865" y="214304"/>
                  </a:lnTo>
                  <a:lnTo>
                    <a:pt x="214865" y="213750"/>
                  </a:lnTo>
                  <a:lnTo>
                    <a:pt x="222285" y="213750"/>
                  </a:lnTo>
                  <a:lnTo>
                    <a:pt x="240338" y="189939"/>
                  </a:lnTo>
                  <a:lnTo>
                    <a:pt x="247758" y="189939"/>
                  </a:lnTo>
                  <a:lnTo>
                    <a:pt x="254287" y="188018"/>
                  </a:lnTo>
                  <a:lnTo>
                    <a:pt x="260828" y="182740"/>
                  </a:lnTo>
                  <a:lnTo>
                    <a:pt x="264878" y="175385"/>
                  </a:lnTo>
                  <a:lnTo>
                    <a:pt x="265396" y="170557"/>
                  </a:lnTo>
                  <a:close/>
                </a:path>
                <a:path w="297815" h="238760">
                  <a:moveTo>
                    <a:pt x="222285" y="213750"/>
                  </a:moveTo>
                  <a:lnTo>
                    <a:pt x="214865" y="213750"/>
                  </a:lnTo>
                  <a:lnTo>
                    <a:pt x="216526" y="214304"/>
                  </a:lnTo>
                  <a:lnTo>
                    <a:pt x="220402" y="214304"/>
                  </a:lnTo>
                  <a:lnTo>
                    <a:pt x="222285" y="213750"/>
                  </a:lnTo>
                  <a:close/>
                </a:path>
                <a:path w="297815" h="238760">
                  <a:moveTo>
                    <a:pt x="247758" y="189939"/>
                  </a:moveTo>
                  <a:lnTo>
                    <a:pt x="240338" y="189939"/>
                  </a:lnTo>
                  <a:lnTo>
                    <a:pt x="242000" y="190492"/>
                  </a:lnTo>
                  <a:lnTo>
                    <a:pt x="245876" y="190492"/>
                  </a:lnTo>
                  <a:lnTo>
                    <a:pt x="247758" y="189939"/>
                  </a:lnTo>
                  <a:close/>
                </a:path>
                <a:path w="297815" h="238760">
                  <a:moveTo>
                    <a:pt x="296110" y="148407"/>
                  </a:moveTo>
                  <a:lnTo>
                    <a:pt x="151180" y="148407"/>
                  </a:lnTo>
                  <a:lnTo>
                    <a:pt x="156718" y="150622"/>
                  </a:lnTo>
                  <a:lnTo>
                    <a:pt x="161702" y="154498"/>
                  </a:lnTo>
                  <a:lnTo>
                    <a:pt x="166686" y="158928"/>
                  </a:lnTo>
                  <a:lnTo>
                    <a:pt x="169455" y="165020"/>
                  </a:lnTo>
                  <a:lnTo>
                    <a:pt x="170009" y="171665"/>
                  </a:lnTo>
                  <a:lnTo>
                    <a:pt x="171670" y="171111"/>
                  </a:lnTo>
                  <a:lnTo>
                    <a:pt x="173885" y="170557"/>
                  </a:lnTo>
                  <a:lnTo>
                    <a:pt x="265396" y="170557"/>
                  </a:lnTo>
                  <a:lnTo>
                    <a:pt x="265812" y="166681"/>
                  </a:lnTo>
                  <a:lnTo>
                    <a:pt x="265812" y="165573"/>
                  </a:lnTo>
                  <a:lnTo>
                    <a:pt x="265258" y="164466"/>
                  </a:lnTo>
                  <a:lnTo>
                    <a:pt x="265258" y="163358"/>
                  </a:lnTo>
                  <a:lnTo>
                    <a:pt x="284416" y="163358"/>
                  </a:lnTo>
                  <a:lnTo>
                    <a:pt x="285298" y="163099"/>
                  </a:lnTo>
                  <a:lnTo>
                    <a:pt x="291840" y="157821"/>
                  </a:lnTo>
                  <a:lnTo>
                    <a:pt x="295889" y="150466"/>
                  </a:lnTo>
                  <a:lnTo>
                    <a:pt x="296110" y="148407"/>
                  </a:lnTo>
                  <a:close/>
                </a:path>
                <a:path w="297815" h="238760">
                  <a:moveTo>
                    <a:pt x="284416" y="163358"/>
                  </a:moveTo>
                  <a:lnTo>
                    <a:pt x="265258" y="163358"/>
                  </a:lnTo>
                  <a:lnTo>
                    <a:pt x="268581" y="165020"/>
                  </a:lnTo>
                  <a:lnTo>
                    <a:pt x="272457" y="166127"/>
                  </a:lnTo>
                  <a:lnTo>
                    <a:pt x="276888" y="165573"/>
                  </a:lnTo>
                  <a:lnTo>
                    <a:pt x="284416" y="163358"/>
                  </a:lnTo>
                  <a:close/>
                </a:path>
                <a:path w="297815" h="238760">
                  <a:moveTo>
                    <a:pt x="285563" y="122380"/>
                  </a:moveTo>
                  <a:lnTo>
                    <a:pt x="116846" y="122380"/>
                  </a:lnTo>
                  <a:lnTo>
                    <a:pt x="123492" y="124595"/>
                  </a:lnTo>
                  <a:lnTo>
                    <a:pt x="128476" y="129025"/>
                  </a:lnTo>
                  <a:lnTo>
                    <a:pt x="134567" y="134563"/>
                  </a:lnTo>
                  <a:lnTo>
                    <a:pt x="137890" y="141762"/>
                  </a:lnTo>
                  <a:lnTo>
                    <a:pt x="137890" y="149514"/>
                  </a:lnTo>
                  <a:lnTo>
                    <a:pt x="140105" y="148961"/>
                  </a:lnTo>
                  <a:lnTo>
                    <a:pt x="142874" y="148407"/>
                  </a:lnTo>
                  <a:lnTo>
                    <a:pt x="296110" y="148407"/>
                  </a:lnTo>
                  <a:lnTo>
                    <a:pt x="296824" y="141762"/>
                  </a:lnTo>
                  <a:lnTo>
                    <a:pt x="297377" y="135670"/>
                  </a:lnTo>
                  <a:lnTo>
                    <a:pt x="294608" y="130687"/>
                  </a:lnTo>
                  <a:lnTo>
                    <a:pt x="290732" y="126810"/>
                  </a:lnTo>
                  <a:lnTo>
                    <a:pt x="285563" y="122380"/>
                  </a:lnTo>
                  <a:close/>
                </a:path>
                <a:path w="297815" h="238760">
                  <a:moveTo>
                    <a:pt x="117843" y="97461"/>
                  </a:moveTo>
                  <a:lnTo>
                    <a:pt x="79743" y="97461"/>
                  </a:lnTo>
                  <a:lnTo>
                    <a:pt x="86389" y="99676"/>
                  </a:lnTo>
                  <a:lnTo>
                    <a:pt x="91373" y="104106"/>
                  </a:lnTo>
                  <a:lnTo>
                    <a:pt x="97464" y="109090"/>
                  </a:lnTo>
                  <a:lnTo>
                    <a:pt x="100233" y="116289"/>
                  </a:lnTo>
                  <a:lnTo>
                    <a:pt x="100787" y="124041"/>
                  </a:lnTo>
                  <a:lnTo>
                    <a:pt x="103556" y="122934"/>
                  </a:lnTo>
                  <a:lnTo>
                    <a:pt x="106878" y="122380"/>
                  </a:lnTo>
                  <a:lnTo>
                    <a:pt x="285563" y="122380"/>
                  </a:lnTo>
                  <a:lnTo>
                    <a:pt x="259074" y="99676"/>
                  </a:lnTo>
                  <a:lnTo>
                    <a:pt x="124045" y="99676"/>
                  </a:lnTo>
                  <a:lnTo>
                    <a:pt x="117843" y="97461"/>
                  </a:lnTo>
                  <a:close/>
                </a:path>
                <a:path w="297815" h="238760">
                  <a:moveTo>
                    <a:pt x="48178" y="0"/>
                  </a:moveTo>
                  <a:lnTo>
                    <a:pt x="0" y="79741"/>
                  </a:lnTo>
                  <a:lnTo>
                    <a:pt x="37656" y="123488"/>
                  </a:lnTo>
                  <a:lnTo>
                    <a:pt x="52054" y="106875"/>
                  </a:lnTo>
                  <a:lnTo>
                    <a:pt x="57038" y="100784"/>
                  </a:lnTo>
                  <a:lnTo>
                    <a:pt x="64791" y="97461"/>
                  </a:lnTo>
                  <a:lnTo>
                    <a:pt x="117843" y="97461"/>
                  </a:lnTo>
                  <a:lnTo>
                    <a:pt x="116293" y="96907"/>
                  </a:lnTo>
                  <a:lnTo>
                    <a:pt x="110755" y="91370"/>
                  </a:lnTo>
                  <a:lnTo>
                    <a:pt x="102760" y="80822"/>
                  </a:lnTo>
                  <a:lnTo>
                    <a:pt x="99541" y="68458"/>
                  </a:lnTo>
                  <a:lnTo>
                    <a:pt x="101098" y="55782"/>
                  </a:lnTo>
                  <a:lnTo>
                    <a:pt x="107432" y="44300"/>
                  </a:lnTo>
                  <a:lnTo>
                    <a:pt x="138663" y="8306"/>
                  </a:lnTo>
                  <a:lnTo>
                    <a:pt x="97256" y="8306"/>
                  </a:lnTo>
                  <a:lnTo>
                    <a:pt x="73210" y="7579"/>
                  </a:lnTo>
                  <a:lnTo>
                    <a:pt x="48178" y="0"/>
                  </a:lnTo>
                  <a:close/>
                </a:path>
                <a:path w="297815" h="238760">
                  <a:moveTo>
                    <a:pt x="195483" y="44854"/>
                  </a:moveTo>
                  <a:lnTo>
                    <a:pt x="157272" y="88601"/>
                  </a:lnTo>
                  <a:lnTo>
                    <a:pt x="151734" y="95246"/>
                  </a:lnTo>
                  <a:lnTo>
                    <a:pt x="143981" y="99122"/>
                  </a:lnTo>
                  <a:lnTo>
                    <a:pt x="135121" y="99676"/>
                  </a:lnTo>
                  <a:lnTo>
                    <a:pt x="259074" y="99676"/>
                  </a:lnTo>
                  <a:lnTo>
                    <a:pt x="201574" y="50392"/>
                  </a:lnTo>
                  <a:lnTo>
                    <a:pt x="195483" y="44854"/>
                  </a:lnTo>
                  <a:close/>
                </a:path>
                <a:path w="297815" h="238760">
                  <a:moveTo>
                    <a:pt x="119745" y="6541"/>
                  </a:moveTo>
                  <a:lnTo>
                    <a:pt x="97256" y="8306"/>
                  </a:lnTo>
                  <a:lnTo>
                    <a:pt x="138663" y="8306"/>
                  </a:lnTo>
                  <a:lnTo>
                    <a:pt x="140105" y="6645"/>
                  </a:lnTo>
                  <a:lnTo>
                    <a:pt x="119745" y="6541"/>
                  </a:lnTo>
                  <a:close/>
                </a:path>
              </a:pathLst>
            </a:custGeom>
            <a:solidFill>
              <a:srgbClr val="5299A8"/>
            </a:solidFill>
          </p:spPr>
          <p:txBody>
            <a:bodyPr wrap="square" lIns="0" tIns="0" rIns="0" bIns="0" rtlCol="0"/>
            <a:lstStyle/>
            <a:p>
              <a:endParaRPr/>
            </a:p>
          </p:txBody>
        </p:sp>
        <p:pic>
          <p:nvPicPr>
            <p:cNvPr id="40" name="object 23">
              <a:extLst>
                <a:ext uri="{FF2B5EF4-FFF2-40B4-BE49-F238E27FC236}">
                  <a16:creationId xmlns:a16="http://schemas.microsoft.com/office/drawing/2014/main" id="{E9050A20-1542-D02A-F0DB-E91FD5A9B3EA}"/>
                </a:ext>
              </a:extLst>
            </p:cNvPr>
            <p:cNvPicPr/>
            <p:nvPr/>
          </p:nvPicPr>
          <p:blipFill>
            <a:blip r:embed="rId4" cstate="print"/>
            <a:stretch>
              <a:fillRect/>
            </a:stretch>
          </p:blipFill>
          <p:spPr>
            <a:xfrm>
              <a:off x="985922" y="4886176"/>
              <a:ext cx="302915" cy="174987"/>
            </a:xfrm>
            <a:prstGeom prst="rect">
              <a:avLst/>
            </a:prstGeom>
          </p:spPr>
        </p:pic>
      </p:grpSp>
      <p:sp>
        <p:nvSpPr>
          <p:cNvPr id="41" name="object 24">
            <a:extLst>
              <a:ext uri="{FF2B5EF4-FFF2-40B4-BE49-F238E27FC236}">
                <a16:creationId xmlns:a16="http://schemas.microsoft.com/office/drawing/2014/main" id="{85936365-1BD8-76F6-4C72-B76EAE19C7E1}"/>
              </a:ext>
            </a:extLst>
          </p:cNvPr>
          <p:cNvSpPr txBox="1"/>
          <p:nvPr/>
        </p:nvSpPr>
        <p:spPr>
          <a:xfrm>
            <a:off x="1643744" y="4482543"/>
            <a:ext cx="2092960" cy="73469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Clinical</a:t>
            </a:r>
            <a:r>
              <a:rPr sz="1200" spc="-30">
                <a:latin typeface="Arial"/>
                <a:cs typeface="Arial"/>
              </a:rPr>
              <a:t> </a:t>
            </a:r>
            <a:r>
              <a:rPr sz="1200">
                <a:latin typeface="Arial"/>
                <a:cs typeface="Arial"/>
              </a:rPr>
              <a:t>responsibility</a:t>
            </a:r>
            <a:r>
              <a:rPr sz="1200" spc="-35">
                <a:latin typeface="Arial"/>
                <a:cs typeface="Arial"/>
              </a:rPr>
              <a:t> </a:t>
            </a:r>
            <a:r>
              <a:rPr sz="1200">
                <a:latin typeface="Arial"/>
                <a:cs typeface="Arial"/>
              </a:rPr>
              <a:t>for</a:t>
            </a:r>
            <a:r>
              <a:rPr sz="1200" spc="-50">
                <a:latin typeface="Arial"/>
                <a:cs typeface="Arial"/>
              </a:rPr>
              <a:t> </a:t>
            </a:r>
            <a:r>
              <a:rPr sz="1200" spc="-20">
                <a:latin typeface="Arial"/>
                <a:cs typeface="Arial"/>
              </a:rPr>
              <a:t>that </a:t>
            </a:r>
            <a:r>
              <a:rPr sz="1200">
                <a:latin typeface="Arial"/>
                <a:cs typeface="Arial"/>
              </a:rPr>
              <a:t>episode</a:t>
            </a:r>
            <a:r>
              <a:rPr sz="1200" spc="-35">
                <a:latin typeface="Arial"/>
                <a:cs typeface="Arial"/>
              </a:rPr>
              <a:t> </a:t>
            </a:r>
            <a:r>
              <a:rPr sz="1200">
                <a:latin typeface="Arial"/>
                <a:cs typeface="Arial"/>
              </a:rPr>
              <a:t>of</a:t>
            </a:r>
            <a:r>
              <a:rPr sz="1200" spc="-20">
                <a:latin typeface="Arial"/>
                <a:cs typeface="Arial"/>
              </a:rPr>
              <a:t> </a:t>
            </a:r>
            <a:r>
              <a:rPr sz="1200">
                <a:latin typeface="Arial"/>
                <a:cs typeface="Arial"/>
              </a:rPr>
              <a:t>patient</a:t>
            </a:r>
            <a:r>
              <a:rPr sz="1200" spc="-30">
                <a:latin typeface="Arial"/>
                <a:cs typeface="Arial"/>
              </a:rPr>
              <a:t> </a:t>
            </a:r>
            <a:r>
              <a:rPr sz="1200">
                <a:latin typeface="Arial"/>
                <a:cs typeface="Arial"/>
              </a:rPr>
              <a:t>care</a:t>
            </a:r>
            <a:r>
              <a:rPr sz="1200" spc="-10">
                <a:latin typeface="Arial"/>
                <a:cs typeface="Arial"/>
              </a:rPr>
              <a:t> passes </a:t>
            </a:r>
            <a:r>
              <a:rPr sz="1200">
                <a:latin typeface="Arial"/>
                <a:cs typeface="Arial"/>
              </a:rPr>
              <a:t>to</a:t>
            </a:r>
            <a:r>
              <a:rPr sz="1200" spc="-15">
                <a:latin typeface="Arial"/>
                <a:cs typeface="Arial"/>
              </a:rPr>
              <a:t> </a:t>
            </a:r>
            <a:r>
              <a:rPr sz="1200">
                <a:latin typeface="Arial"/>
                <a:cs typeface="Arial"/>
              </a:rPr>
              <a:t>the</a:t>
            </a:r>
            <a:r>
              <a:rPr sz="1200" spc="-15">
                <a:latin typeface="Arial"/>
                <a:cs typeface="Arial"/>
              </a:rPr>
              <a:t> </a:t>
            </a:r>
            <a:r>
              <a:rPr sz="1200">
                <a:latin typeface="Arial"/>
                <a:cs typeface="Arial"/>
              </a:rPr>
              <a:t>pharmacy</a:t>
            </a:r>
            <a:r>
              <a:rPr sz="1200" spc="-30">
                <a:latin typeface="Arial"/>
                <a:cs typeface="Arial"/>
              </a:rPr>
              <a:t> </a:t>
            </a:r>
            <a:r>
              <a:rPr sz="1200">
                <a:latin typeface="Arial"/>
                <a:cs typeface="Arial"/>
              </a:rPr>
              <a:t>until</a:t>
            </a:r>
            <a:r>
              <a:rPr sz="1200" spc="-20">
                <a:latin typeface="Arial"/>
                <a:cs typeface="Arial"/>
              </a:rPr>
              <a:t> </a:t>
            </a:r>
            <a:r>
              <a:rPr sz="1200">
                <a:latin typeface="Arial"/>
                <a:cs typeface="Arial"/>
              </a:rPr>
              <a:t>it</a:t>
            </a:r>
            <a:r>
              <a:rPr sz="1200" spc="-5">
                <a:latin typeface="Arial"/>
                <a:cs typeface="Arial"/>
              </a:rPr>
              <a:t> </a:t>
            </a:r>
            <a:r>
              <a:rPr sz="1200" spc="-25">
                <a:latin typeface="Arial"/>
                <a:cs typeface="Arial"/>
              </a:rPr>
              <a:t>is </a:t>
            </a:r>
            <a:r>
              <a:rPr sz="1200">
                <a:latin typeface="Arial"/>
                <a:cs typeface="Arial"/>
              </a:rPr>
              <a:t>completed</a:t>
            </a:r>
            <a:r>
              <a:rPr sz="1200" spc="-35">
                <a:latin typeface="Arial"/>
                <a:cs typeface="Arial"/>
              </a:rPr>
              <a:t> </a:t>
            </a:r>
            <a:r>
              <a:rPr sz="1200">
                <a:latin typeface="Arial"/>
                <a:cs typeface="Arial"/>
              </a:rPr>
              <a:t>or referred</a:t>
            </a:r>
            <a:r>
              <a:rPr sz="1200" spc="-15">
                <a:latin typeface="Arial"/>
                <a:cs typeface="Arial"/>
              </a:rPr>
              <a:t> </a:t>
            </a:r>
            <a:r>
              <a:rPr sz="1200" spc="-25">
                <a:latin typeface="Arial"/>
                <a:cs typeface="Arial"/>
              </a:rPr>
              <a:t>on.</a:t>
            </a:r>
            <a:endParaRPr sz="1200">
              <a:latin typeface="Arial"/>
              <a:cs typeface="Arial"/>
            </a:endParaRPr>
          </a:p>
        </p:txBody>
      </p:sp>
      <p:grpSp>
        <p:nvGrpSpPr>
          <p:cNvPr id="42" name="object 25">
            <a:extLst>
              <a:ext uri="{FF2B5EF4-FFF2-40B4-BE49-F238E27FC236}">
                <a16:creationId xmlns:a16="http://schemas.microsoft.com/office/drawing/2014/main" id="{A29DC559-A385-0687-0B75-DF9A8AD663C0}"/>
              </a:ext>
            </a:extLst>
          </p:cNvPr>
          <p:cNvGrpSpPr/>
          <p:nvPr/>
        </p:nvGrpSpPr>
        <p:grpSpPr>
          <a:xfrm>
            <a:off x="4212363" y="4389451"/>
            <a:ext cx="928369" cy="928369"/>
            <a:chOff x="4280915" y="4565903"/>
            <a:chExt cx="928369" cy="928369"/>
          </a:xfrm>
        </p:grpSpPr>
        <p:sp>
          <p:nvSpPr>
            <p:cNvPr id="43" name="object 26">
              <a:extLst>
                <a:ext uri="{FF2B5EF4-FFF2-40B4-BE49-F238E27FC236}">
                  <a16:creationId xmlns:a16="http://schemas.microsoft.com/office/drawing/2014/main" id="{2715C9B6-6742-F3F3-AABC-C58DF51A38B0}"/>
                </a:ext>
              </a:extLst>
            </p:cNvPr>
            <p:cNvSpPr/>
            <p:nvPr/>
          </p:nvSpPr>
          <p:spPr>
            <a:xfrm>
              <a:off x="4280915" y="456590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sp>
          <p:nvSpPr>
            <p:cNvPr id="44" name="object 27">
              <a:extLst>
                <a:ext uri="{FF2B5EF4-FFF2-40B4-BE49-F238E27FC236}">
                  <a16:creationId xmlns:a16="http://schemas.microsoft.com/office/drawing/2014/main" id="{6052EB9F-E03A-49EC-A3D1-ADA7247F7C80}"/>
                </a:ext>
              </a:extLst>
            </p:cNvPr>
            <p:cNvSpPr/>
            <p:nvPr/>
          </p:nvSpPr>
          <p:spPr>
            <a:xfrm>
              <a:off x="4557433" y="4842433"/>
              <a:ext cx="377190" cy="376555"/>
            </a:xfrm>
            <a:custGeom>
              <a:avLst/>
              <a:gdLst/>
              <a:ahLst/>
              <a:cxnLst/>
              <a:rect l="l" t="t" r="r" b="b"/>
              <a:pathLst>
                <a:path w="377189" h="376554">
                  <a:moveTo>
                    <a:pt x="127368" y="116293"/>
                  </a:moveTo>
                  <a:lnTo>
                    <a:pt x="66446" y="116293"/>
                  </a:lnTo>
                  <a:lnTo>
                    <a:pt x="66459" y="310108"/>
                  </a:lnTo>
                  <a:lnTo>
                    <a:pt x="127368" y="310108"/>
                  </a:lnTo>
                  <a:lnTo>
                    <a:pt x="127368" y="116293"/>
                  </a:lnTo>
                  <a:close/>
                </a:path>
                <a:path w="377189" h="376554">
                  <a:moveTo>
                    <a:pt x="210439" y="0"/>
                  </a:moveTo>
                  <a:lnTo>
                    <a:pt x="149517" y="0"/>
                  </a:lnTo>
                  <a:lnTo>
                    <a:pt x="149517" y="310108"/>
                  </a:lnTo>
                  <a:lnTo>
                    <a:pt x="210439" y="310108"/>
                  </a:lnTo>
                  <a:lnTo>
                    <a:pt x="210439" y="0"/>
                  </a:lnTo>
                  <a:close/>
                </a:path>
                <a:path w="377189" h="376554">
                  <a:moveTo>
                    <a:pt x="293497" y="116293"/>
                  </a:moveTo>
                  <a:lnTo>
                    <a:pt x="232587" y="116293"/>
                  </a:lnTo>
                  <a:lnTo>
                    <a:pt x="232587" y="310108"/>
                  </a:lnTo>
                  <a:lnTo>
                    <a:pt x="293497" y="310108"/>
                  </a:lnTo>
                  <a:lnTo>
                    <a:pt x="293497" y="116293"/>
                  </a:lnTo>
                  <a:close/>
                </a:path>
                <a:path w="377189" h="376554">
                  <a:moveTo>
                    <a:pt x="376567" y="343496"/>
                  </a:moveTo>
                  <a:lnTo>
                    <a:pt x="33223" y="343496"/>
                  </a:lnTo>
                  <a:lnTo>
                    <a:pt x="33223" y="596"/>
                  </a:lnTo>
                  <a:lnTo>
                    <a:pt x="0" y="596"/>
                  </a:lnTo>
                  <a:lnTo>
                    <a:pt x="0" y="343496"/>
                  </a:lnTo>
                  <a:lnTo>
                    <a:pt x="0" y="376516"/>
                  </a:lnTo>
                  <a:lnTo>
                    <a:pt x="376567" y="376516"/>
                  </a:lnTo>
                  <a:lnTo>
                    <a:pt x="376567" y="343496"/>
                  </a:lnTo>
                  <a:close/>
                </a:path>
                <a:path w="377189" h="376554">
                  <a:moveTo>
                    <a:pt x="376567" y="210426"/>
                  </a:moveTo>
                  <a:lnTo>
                    <a:pt x="315645" y="210426"/>
                  </a:lnTo>
                  <a:lnTo>
                    <a:pt x="315658" y="310108"/>
                  </a:lnTo>
                  <a:lnTo>
                    <a:pt x="376567" y="310108"/>
                  </a:lnTo>
                  <a:lnTo>
                    <a:pt x="376567" y="210426"/>
                  </a:lnTo>
                  <a:close/>
                </a:path>
              </a:pathLst>
            </a:custGeom>
            <a:solidFill>
              <a:srgbClr val="496C7C"/>
            </a:solidFill>
          </p:spPr>
          <p:txBody>
            <a:bodyPr wrap="square" lIns="0" tIns="0" rIns="0" bIns="0" rtlCol="0"/>
            <a:lstStyle/>
            <a:p>
              <a:endParaRPr/>
            </a:p>
          </p:txBody>
        </p:sp>
      </p:grpSp>
      <p:sp>
        <p:nvSpPr>
          <p:cNvPr id="45" name="object 28">
            <a:extLst>
              <a:ext uri="{FF2B5EF4-FFF2-40B4-BE49-F238E27FC236}">
                <a16:creationId xmlns:a16="http://schemas.microsoft.com/office/drawing/2014/main" id="{96141FC6-9883-79F4-9BC7-C87506C0003F}"/>
              </a:ext>
            </a:extLst>
          </p:cNvPr>
          <p:cNvSpPr txBox="1"/>
          <p:nvPr/>
        </p:nvSpPr>
        <p:spPr>
          <a:xfrm>
            <a:off x="5341222" y="4570300"/>
            <a:ext cx="2152015" cy="558800"/>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There</a:t>
            </a:r>
            <a:r>
              <a:rPr sz="1200" spc="-30">
                <a:latin typeface="Arial"/>
                <a:cs typeface="Arial"/>
              </a:rPr>
              <a:t> </a:t>
            </a:r>
            <a:r>
              <a:rPr sz="1200">
                <a:latin typeface="Arial"/>
                <a:cs typeface="Arial"/>
              </a:rPr>
              <a:t>is</a:t>
            </a:r>
            <a:r>
              <a:rPr sz="1200" spc="-5">
                <a:latin typeface="Arial"/>
                <a:cs typeface="Arial"/>
              </a:rPr>
              <a:t> </a:t>
            </a:r>
            <a:r>
              <a:rPr sz="1200">
                <a:latin typeface="Arial"/>
                <a:cs typeface="Arial"/>
              </a:rPr>
              <a:t>an</a:t>
            </a:r>
            <a:r>
              <a:rPr sz="1200" spc="-10">
                <a:latin typeface="Arial"/>
                <a:cs typeface="Arial"/>
              </a:rPr>
              <a:t> </a:t>
            </a:r>
            <a:r>
              <a:rPr sz="1200">
                <a:latin typeface="Arial"/>
                <a:cs typeface="Arial"/>
              </a:rPr>
              <a:t>audit</a:t>
            </a:r>
            <a:r>
              <a:rPr lang="en-GB" sz="1200">
                <a:latin typeface="Arial"/>
                <a:cs typeface="Arial"/>
              </a:rPr>
              <a:t> trail</a:t>
            </a:r>
            <a:r>
              <a:rPr sz="1200" spc="-15">
                <a:latin typeface="Arial"/>
                <a:cs typeface="Arial"/>
              </a:rPr>
              <a:t> </a:t>
            </a:r>
            <a:r>
              <a:rPr sz="1200">
                <a:latin typeface="Arial"/>
                <a:cs typeface="Arial"/>
              </a:rPr>
              <a:t>of</a:t>
            </a:r>
            <a:r>
              <a:rPr sz="1200" spc="-15">
                <a:latin typeface="Arial"/>
                <a:cs typeface="Arial"/>
              </a:rPr>
              <a:t> </a:t>
            </a:r>
            <a:r>
              <a:rPr sz="1200">
                <a:latin typeface="Arial"/>
                <a:cs typeface="Arial"/>
              </a:rPr>
              <a:t>referral</a:t>
            </a:r>
            <a:r>
              <a:rPr sz="1200" spc="-15">
                <a:latin typeface="Arial"/>
                <a:cs typeface="Arial"/>
              </a:rPr>
              <a:t> </a:t>
            </a:r>
            <a:r>
              <a:rPr sz="1200" spc="-25">
                <a:latin typeface="Arial"/>
                <a:cs typeface="Arial"/>
              </a:rPr>
              <a:t>and </a:t>
            </a:r>
            <a:r>
              <a:rPr sz="1200">
                <a:latin typeface="Arial"/>
                <a:cs typeface="Arial"/>
              </a:rPr>
              <a:t>clinical</a:t>
            </a:r>
            <a:r>
              <a:rPr sz="1200" spc="-35">
                <a:latin typeface="Arial"/>
                <a:cs typeface="Arial"/>
              </a:rPr>
              <a:t> </a:t>
            </a:r>
            <a:r>
              <a:rPr sz="1200">
                <a:latin typeface="Arial"/>
                <a:cs typeface="Arial"/>
              </a:rPr>
              <a:t>treatment,</a:t>
            </a:r>
            <a:r>
              <a:rPr sz="1200" spc="-60">
                <a:latin typeface="Arial"/>
                <a:cs typeface="Arial"/>
              </a:rPr>
              <a:t> </a:t>
            </a:r>
            <a:r>
              <a:rPr sz="1200">
                <a:latin typeface="Arial"/>
                <a:cs typeface="Arial"/>
              </a:rPr>
              <a:t>which</a:t>
            </a:r>
            <a:r>
              <a:rPr sz="1200" spc="-30">
                <a:latin typeface="Arial"/>
                <a:cs typeface="Arial"/>
              </a:rPr>
              <a:t> </a:t>
            </a:r>
            <a:r>
              <a:rPr sz="1200" spc="-20">
                <a:latin typeface="Arial"/>
                <a:cs typeface="Arial"/>
              </a:rPr>
              <a:t>will </a:t>
            </a:r>
            <a:r>
              <a:rPr sz="1200">
                <a:latin typeface="Arial"/>
                <a:cs typeface="Arial"/>
              </a:rPr>
              <a:t>support</a:t>
            </a:r>
            <a:r>
              <a:rPr sz="1200" spc="-40">
                <a:latin typeface="Arial"/>
                <a:cs typeface="Arial"/>
              </a:rPr>
              <a:t> </a:t>
            </a:r>
            <a:r>
              <a:rPr sz="1200">
                <a:latin typeface="Arial"/>
                <a:cs typeface="Arial"/>
              </a:rPr>
              <a:t>onward</a:t>
            </a:r>
            <a:r>
              <a:rPr sz="1200" spc="-15">
                <a:latin typeface="Arial"/>
                <a:cs typeface="Arial"/>
              </a:rPr>
              <a:t> </a:t>
            </a:r>
            <a:r>
              <a:rPr sz="1200">
                <a:latin typeface="Arial"/>
                <a:cs typeface="Arial"/>
              </a:rPr>
              <a:t>patient</a:t>
            </a:r>
            <a:r>
              <a:rPr sz="1200" spc="-35">
                <a:latin typeface="Arial"/>
                <a:cs typeface="Arial"/>
              </a:rPr>
              <a:t> </a:t>
            </a:r>
            <a:r>
              <a:rPr sz="1200" spc="-10">
                <a:latin typeface="Arial"/>
                <a:cs typeface="Arial"/>
              </a:rPr>
              <a:t>care.</a:t>
            </a:r>
            <a:endParaRPr sz="1200">
              <a:latin typeface="Arial"/>
              <a:cs typeface="Arial"/>
            </a:endParaRPr>
          </a:p>
        </p:txBody>
      </p:sp>
      <p:grpSp>
        <p:nvGrpSpPr>
          <p:cNvPr id="46" name="object 29">
            <a:extLst>
              <a:ext uri="{FF2B5EF4-FFF2-40B4-BE49-F238E27FC236}">
                <a16:creationId xmlns:a16="http://schemas.microsoft.com/office/drawing/2014/main" id="{B44201CD-CA34-B492-6B7E-C81C339895EB}"/>
              </a:ext>
            </a:extLst>
          </p:cNvPr>
          <p:cNvGrpSpPr/>
          <p:nvPr/>
        </p:nvGrpSpPr>
        <p:grpSpPr>
          <a:xfrm>
            <a:off x="8128544" y="4378992"/>
            <a:ext cx="929640" cy="928369"/>
            <a:chOff x="7976616" y="4565903"/>
            <a:chExt cx="929640" cy="928369"/>
          </a:xfrm>
        </p:grpSpPr>
        <p:sp>
          <p:nvSpPr>
            <p:cNvPr id="47" name="object 30">
              <a:extLst>
                <a:ext uri="{FF2B5EF4-FFF2-40B4-BE49-F238E27FC236}">
                  <a16:creationId xmlns:a16="http://schemas.microsoft.com/office/drawing/2014/main" id="{3623C9CD-45B9-8305-C20D-3CF0A99C4C7E}"/>
                </a:ext>
              </a:extLst>
            </p:cNvPr>
            <p:cNvSpPr/>
            <p:nvPr/>
          </p:nvSpPr>
          <p:spPr>
            <a:xfrm>
              <a:off x="7976616" y="456590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6"/>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pic>
          <p:nvPicPr>
            <p:cNvPr id="48" name="object 31">
              <a:extLst>
                <a:ext uri="{FF2B5EF4-FFF2-40B4-BE49-F238E27FC236}">
                  <a16:creationId xmlns:a16="http://schemas.microsoft.com/office/drawing/2014/main" id="{9830E1A8-D145-60BE-CFB1-8CE931F82036}"/>
                </a:ext>
              </a:extLst>
            </p:cNvPr>
            <p:cNvPicPr/>
            <p:nvPr/>
          </p:nvPicPr>
          <p:blipFill>
            <a:blip r:embed="rId5" cstate="print"/>
            <a:stretch>
              <a:fillRect/>
            </a:stretch>
          </p:blipFill>
          <p:spPr>
            <a:xfrm>
              <a:off x="8364402" y="4909157"/>
              <a:ext cx="155534" cy="154687"/>
            </a:xfrm>
            <a:prstGeom prst="rect">
              <a:avLst/>
            </a:prstGeom>
          </p:spPr>
        </p:pic>
        <p:sp>
          <p:nvSpPr>
            <p:cNvPr id="49" name="object 32">
              <a:extLst>
                <a:ext uri="{FF2B5EF4-FFF2-40B4-BE49-F238E27FC236}">
                  <a16:creationId xmlns:a16="http://schemas.microsoft.com/office/drawing/2014/main" id="{F1F407A3-8921-DF88-11CC-BB7FFC0082D3}"/>
                </a:ext>
              </a:extLst>
            </p:cNvPr>
            <p:cNvSpPr/>
            <p:nvPr/>
          </p:nvSpPr>
          <p:spPr>
            <a:xfrm>
              <a:off x="8231156" y="4825807"/>
              <a:ext cx="422275" cy="415925"/>
            </a:xfrm>
            <a:custGeom>
              <a:avLst/>
              <a:gdLst/>
              <a:ahLst/>
              <a:cxnLst/>
              <a:rect l="l" t="t" r="r" b="b"/>
              <a:pathLst>
                <a:path w="422275" h="415925">
                  <a:moveTo>
                    <a:pt x="222139" y="305849"/>
                  </a:moveTo>
                  <a:lnTo>
                    <a:pt x="199925" y="305849"/>
                  </a:lnTo>
                  <a:lnTo>
                    <a:pt x="199925" y="410367"/>
                  </a:lnTo>
                  <a:lnTo>
                    <a:pt x="204900" y="415327"/>
                  </a:lnTo>
                  <a:lnTo>
                    <a:pt x="217169" y="415327"/>
                  </a:lnTo>
                  <a:lnTo>
                    <a:pt x="222139" y="410367"/>
                  </a:lnTo>
                  <a:lnTo>
                    <a:pt x="222139" y="305849"/>
                  </a:lnTo>
                  <a:close/>
                </a:path>
                <a:path w="422275" h="415925">
                  <a:moveTo>
                    <a:pt x="241354" y="293501"/>
                  </a:moveTo>
                  <a:lnTo>
                    <a:pt x="180710" y="293501"/>
                  </a:lnTo>
                  <a:lnTo>
                    <a:pt x="95187" y="378779"/>
                  </a:lnTo>
                  <a:lnTo>
                    <a:pt x="90850" y="383154"/>
                  </a:lnTo>
                  <a:lnTo>
                    <a:pt x="90887" y="390205"/>
                  </a:lnTo>
                  <a:lnTo>
                    <a:pt x="99657" y="398862"/>
                  </a:lnTo>
                  <a:lnTo>
                    <a:pt x="106733" y="398825"/>
                  </a:lnTo>
                  <a:lnTo>
                    <a:pt x="111070" y="394451"/>
                  </a:lnTo>
                  <a:lnTo>
                    <a:pt x="199925" y="305849"/>
                  </a:lnTo>
                  <a:lnTo>
                    <a:pt x="222139" y="305849"/>
                  </a:lnTo>
                  <a:lnTo>
                    <a:pt x="222139" y="305683"/>
                  </a:lnTo>
                  <a:lnTo>
                    <a:pt x="253572" y="305683"/>
                  </a:lnTo>
                  <a:lnTo>
                    <a:pt x="241354" y="293501"/>
                  </a:lnTo>
                  <a:close/>
                </a:path>
                <a:path w="422275" h="415925">
                  <a:moveTo>
                    <a:pt x="253572" y="305683"/>
                  </a:moveTo>
                  <a:lnTo>
                    <a:pt x="222139" y="305683"/>
                  </a:lnTo>
                  <a:lnTo>
                    <a:pt x="315336" y="398613"/>
                  </a:lnTo>
                  <a:lnTo>
                    <a:pt x="322375" y="398613"/>
                  </a:lnTo>
                  <a:lnTo>
                    <a:pt x="331052" y="389956"/>
                  </a:lnTo>
                  <a:lnTo>
                    <a:pt x="331052" y="382942"/>
                  </a:lnTo>
                  <a:lnTo>
                    <a:pt x="253572" y="305683"/>
                  </a:lnTo>
                  <a:close/>
                </a:path>
                <a:path w="422275" h="415925">
                  <a:moveTo>
                    <a:pt x="417113" y="271350"/>
                  </a:moveTo>
                  <a:lnTo>
                    <a:pt x="4975" y="271350"/>
                  </a:lnTo>
                  <a:lnTo>
                    <a:pt x="0" y="276306"/>
                  </a:lnTo>
                  <a:lnTo>
                    <a:pt x="0" y="288540"/>
                  </a:lnTo>
                  <a:lnTo>
                    <a:pt x="4975" y="293501"/>
                  </a:lnTo>
                  <a:lnTo>
                    <a:pt x="417113" y="293501"/>
                  </a:lnTo>
                  <a:lnTo>
                    <a:pt x="422064" y="288540"/>
                  </a:lnTo>
                  <a:lnTo>
                    <a:pt x="422064" y="276307"/>
                  </a:lnTo>
                  <a:lnTo>
                    <a:pt x="417113" y="271350"/>
                  </a:lnTo>
                  <a:close/>
                </a:path>
                <a:path w="422275" h="415925">
                  <a:moveTo>
                    <a:pt x="399850" y="44309"/>
                  </a:moveTo>
                  <a:lnTo>
                    <a:pt x="22213" y="44309"/>
                  </a:lnTo>
                  <a:lnTo>
                    <a:pt x="22214" y="271350"/>
                  </a:lnTo>
                  <a:lnTo>
                    <a:pt x="399851" y="271350"/>
                  </a:lnTo>
                  <a:lnTo>
                    <a:pt x="399851" y="260275"/>
                  </a:lnTo>
                  <a:lnTo>
                    <a:pt x="55535" y="260275"/>
                  </a:lnTo>
                  <a:lnTo>
                    <a:pt x="55534" y="60922"/>
                  </a:lnTo>
                  <a:lnTo>
                    <a:pt x="399850" y="60922"/>
                  </a:lnTo>
                  <a:lnTo>
                    <a:pt x="399850" y="44309"/>
                  </a:lnTo>
                  <a:close/>
                </a:path>
                <a:path w="422275" h="415925">
                  <a:moveTo>
                    <a:pt x="399850" y="60922"/>
                  </a:moveTo>
                  <a:lnTo>
                    <a:pt x="366529" y="60922"/>
                  </a:lnTo>
                  <a:lnTo>
                    <a:pt x="366530" y="260275"/>
                  </a:lnTo>
                  <a:lnTo>
                    <a:pt x="399851" y="260275"/>
                  </a:lnTo>
                  <a:lnTo>
                    <a:pt x="399850" y="60922"/>
                  </a:lnTo>
                  <a:close/>
                </a:path>
                <a:path w="422275" h="415925">
                  <a:moveTo>
                    <a:pt x="417112" y="22159"/>
                  </a:moveTo>
                  <a:lnTo>
                    <a:pt x="4974" y="22159"/>
                  </a:lnTo>
                  <a:lnTo>
                    <a:pt x="0" y="27115"/>
                  </a:lnTo>
                  <a:lnTo>
                    <a:pt x="0" y="39349"/>
                  </a:lnTo>
                  <a:lnTo>
                    <a:pt x="4975" y="44309"/>
                  </a:lnTo>
                  <a:lnTo>
                    <a:pt x="417112" y="44309"/>
                  </a:lnTo>
                  <a:lnTo>
                    <a:pt x="422064" y="39349"/>
                  </a:lnTo>
                  <a:lnTo>
                    <a:pt x="422064" y="27115"/>
                  </a:lnTo>
                  <a:lnTo>
                    <a:pt x="417112" y="22159"/>
                  </a:lnTo>
                  <a:close/>
                </a:path>
                <a:path w="422275" h="415925">
                  <a:moveTo>
                    <a:pt x="217168" y="0"/>
                  </a:moveTo>
                  <a:lnTo>
                    <a:pt x="204900" y="0"/>
                  </a:lnTo>
                  <a:lnTo>
                    <a:pt x="199925" y="4983"/>
                  </a:lnTo>
                  <a:lnTo>
                    <a:pt x="199925" y="22159"/>
                  </a:lnTo>
                  <a:lnTo>
                    <a:pt x="222139" y="22159"/>
                  </a:lnTo>
                  <a:lnTo>
                    <a:pt x="222139" y="4983"/>
                  </a:lnTo>
                  <a:lnTo>
                    <a:pt x="217168" y="0"/>
                  </a:lnTo>
                  <a:close/>
                </a:path>
              </a:pathLst>
            </a:custGeom>
            <a:solidFill>
              <a:srgbClr val="4B7384"/>
            </a:solidFill>
          </p:spPr>
          <p:txBody>
            <a:bodyPr wrap="square" lIns="0" tIns="0" rIns="0" bIns="0" rtlCol="0"/>
            <a:lstStyle/>
            <a:p>
              <a:endParaRPr/>
            </a:p>
          </p:txBody>
        </p:sp>
      </p:grpSp>
      <p:sp>
        <p:nvSpPr>
          <p:cNvPr id="50" name="object 33">
            <a:extLst>
              <a:ext uri="{FF2B5EF4-FFF2-40B4-BE49-F238E27FC236}">
                <a16:creationId xmlns:a16="http://schemas.microsoft.com/office/drawing/2014/main" id="{32A563A4-628B-7E7A-0DFC-5C87EB223DD0}"/>
              </a:ext>
            </a:extLst>
          </p:cNvPr>
          <p:cNvSpPr txBox="1"/>
          <p:nvPr/>
        </p:nvSpPr>
        <p:spPr>
          <a:xfrm>
            <a:off x="9227689" y="4300570"/>
            <a:ext cx="2203450" cy="108521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Referral</a:t>
            </a:r>
            <a:r>
              <a:rPr sz="1200" spc="-35">
                <a:latin typeface="Arial"/>
                <a:cs typeface="Arial"/>
              </a:rPr>
              <a:t> </a:t>
            </a:r>
            <a:r>
              <a:rPr sz="1200">
                <a:latin typeface="Arial"/>
                <a:cs typeface="Arial"/>
              </a:rPr>
              <a:t>data</a:t>
            </a:r>
            <a:r>
              <a:rPr sz="1200" spc="-15">
                <a:latin typeface="Arial"/>
                <a:cs typeface="Arial"/>
              </a:rPr>
              <a:t> </a:t>
            </a:r>
            <a:r>
              <a:rPr sz="1200">
                <a:latin typeface="Arial"/>
                <a:cs typeface="Arial"/>
              </a:rPr>
              <a:t>can</a:t>
            </a:r>
            <a:r>
              <a:rPr sz="1200" spc="-20">
                <a:latin typeface="Arial"/>
                <a:cs typeface="Arial"/>
              </a:rPr>
              <a:t> </a:t>
            </a:r>
            <a:r>
              <a:rPr sz="1200">
                <a:latin typeface="Arial"/>
                <a:cs typeface="Arial"/>
              </a:rPr>
              <a:t>evidence</a:t>
            </a:r>
            <a:r>
              <a:rPr sz="1200" spc="-20">
                <a:latin typeface="Arial"/>
                <a:cs typeface="Arial"/>
              </a:rPr>
              <a:t> that </a:t>
            </a:r>
            <a:r>
              <a:rPr sz="1200">
                <a:latin typeface="Arial"/>
                <a:cs typeface="Arial"/>
              </a:rPr>
              <a:t>patients</a:t>
            </a:r>
            <a:r>
              <a:rPr sz="1200" spc="-35">
                <a:latin typeface="Arial"/>
                <a:cs typeface="Arial"/>
              </a:rPr>
              <a:t> </a:t>
            </a:r>
            <a:r>
              <a:rPr sz="1200">
                <a:latin typeface="Arial"/>
                <a:cs typeface="Arial"/>
              </a:rPr>
              <a:t>are</a:t>
            </a:r>
            <a:r>
              <a:rPr sz="1200" spc="-25">
                <a:latin typeface="Arial"/>
                <a:cs typeface="Arial"/>
              </a:rPr>
              <a:t> </a:t>
            </a:r>
            <a:r>
              <a:rPr sz="1200">
                <a:latin typeface="Arial"/>
                <a:cs typeface="Arial"/>
              </a:rPr>
              <a:t>actively </a:t>
            </a:r>
            <a:r>
              <a:rPr sz="1200" spc="-10">
                <a:latin typeface="Arial"/>
                <a:cs typeface="Arial"/>
              </a:rPr>
              <a:t>being </a:t>
            </a:r>
            <a:r>
              <a:rPr sz="1200">
                <a:latin typeface="Arial"/>
                <a:cs typeface="Arial"/>
              </a:rPr>
              <a:t>supported</a:t>
            </a:r>
            <a:r>
              <a:rPr sz="1200" spc="-30">
                <a:latin typeface="Arial"/>
                <a:cs typeface="Arial"/>
              </a:rPr>
              <a:t> </a:t>
            </a:r>
            <a:r>
              <a:rPr sz="1200">
                <a:latin typeface="Arial"/>
                <a:cs typeface="Arial"/>
              </a:rPr>
              <a:t>to</a:t>
            </a:r>
            <a:r>
              <a:rPr sz="1200" spc="-15">
                <a:latin typeface="Arial"/>
                <a:cs typeface="Arial"/>
              </a:rPr>
              <a:t> </a:t>
            </a:r>
            <a:r>
              <a:rPr sz="1200">
                <a:latin typeface="Arial"/>
                <a:cs typeface="Arial"/>
              </a:rPr>
              <a:t>access</a:t>
            </a:r>
            <a:r>
              <a:rPr sz="1200" spc="-20">
                <a:latin typeface="Arial"/>
                <a:cs typeface="Arial"/>
              </a:rPr>
              <a:t> </a:t>
            </a:r>
            <a:r>
              <a:rPr sz="1200" spc="-10">
                <a:latin typeface="Arial"/>
                <a:cs typeface="Arial"/>
              </a:rPr>
              <a:t>appropriate </a:t>
            </a:r>
            <a:r>
              <a:rPr sz="1200">
                <a:latin typeface="Arial"/>
                <a:cs typeface="Arial"/>
              </a:rPr>
              <a:t>treatment,</a:t>
            </a:r>
            <a:r>
              <a:rPr sz="1200" spc="-60">
                <a:latin typeface="Arial"/>
                <a:cs typeface="Arial"/>
              </a:rPr>
              <a:t> </a:t>
            </a:r>
            <a:r>
              <a:rPr sz="1200">
                <a:latin typeface="Arial"/>
                <a:cs typeface="Arial"/>
              </a:rPr>
              <a:t>evidencing</a:t>
            </a:r>
            <a:r>
              <a:rPr sz="1200" spc="-30">
                <a:latin typeface="Arial"/>
                <a:cs typeface="Arial"/>
              </a:rPr>
              <a:t> </a:t>
            </a:r>
            <a:r>
              <a:rPr sz="1200">
                <a:latin typeface="Arial"/>
                <a:cs typeface="Arial"/>
              </a:rPr>
              <a:t>that</a:t>
            </a:r>
            <a:r>
              <a:rPr sz="1200" spc="-40">
                <a:latin typeface="Arial"/>
                <a:cs typeface="Arial"/>
              </a:rPr>
              <a:t> </a:t>
            </a:r>
            <a:r>
              <a:rPr sz="1200" spc="-25">
                <a:latin typeface="Arial"/>
                <a:cs typeface="Arial"/>
              </a:rPr>
              <a:t>GP </a:t>
            </a:r>
            <a:r>
              <a:rPr sz="1200">
                <a:latin typeface="Arial"/>
                <a:cs typeface="Arial"/>
              </a:rPr>
              <a:t>practices</a:t>
            </a:r>
            <a:r>
              <a:rPr sz="1200" spc="-25">
                <a:latin typeface="Arial"/>
                <a:cs typeface="Arial"/>
              </a:rPr>
              <a:t> </a:t>
            </a:r>
            <a:r>
              <a:rPr sz="1200">
                <a:latin typeface="Arial"/>
                <a:cs typeface="Arial"/>
              </a:rPr>
              <a:t>are</a:t>
            </a:r>
            <a:r>
              <a:rPr sz="1200" spc="-20">
                <a:latin typeface="Arial"/>
                <a:cs typeface="Arial"/>
              </a:rPr>
              <a:t> </a:t>
            </a:r>
            <a:r>
              <a:rPr sz="1200">
                <a:latin typeface="Arial"/>
                <a:cs typeface="Arial"/>
              </a:rPr>
              <a:t>supporting</a:t>
            </a:r>
            <a:r>
              <a:rPr sz="1200" spc="-30">
                <a:latin typeface="Arial"/>
                <a:cs typeface="Arial"/>
              </a:rPr>
              <a:t> </a:t>
            </a:r>
            <a:r>
              <a:rPr sz="1200" spc="-25">
                <a:latin typeface="Arial"/>
                <a:cs typeface="Arial"/>
              </a:rPr>
              <a:t>the </a:t>
            </a:r>
            <a:r>
              <a:rPr sz="1200" spc="-10">
                <a:latin typeface="Arial"/>
                <a:cs typeface="Arial"/>
              </a:rPr>
              <a:t>PCARP.</a:t>
            </a:r>
            <a:endParaRPr sz="1200">
              <a:latin typeface="Arial"/>
              <a:cs typeface="Arial"/>
            </a:endParaRPr>
          </a:p>
        </p:txBody>
      </p:sp>
      <p:grpSp>
        <p:nvGrpSpPr>
          <p:cNvPr id="51" name="object 4">
            <a:extLst>
              <a:ext uri="{FF2B5EF4-FFF2-40B4-BE49-F238E27FC236}">
                <a16:creationId xmlns:a16="http://schemas.microsoft.com/office/drawing/2014/main" id="{3ADCF73A-6391-AE4D-FA39-F297065DFDB6}"/>
              </a:ext>
            </a:extLst>
          </p:cNvPr>
          <p:cNvGrpSpPr/>
          <p:nvPr/>
        </p:nvGrpSpPr>
        <p:grpSpPr>
          <a:xfrm>
            <a:off x="432000" y="2759171"/>
            <a:ext cx="928369" cy="928369"/>
            <a:chOff x="583691" y="2668523"/>
            <a:chExt cx="928369" cy="928369"/>
          </a:xfrm>
        </p:grpSpPr>
        <p:sp>
          <p:nvSpPr>
            <p:cNvPr id="52" name="object 5">
              <a:extLst>
                <a:ext uri="{FF2B5EF4-FFF2-40B4-BE49-F238E27FC236}">
                  <a16:creationId xmlns:a16="http://schemas.microsoft.com/office/drawing/2014/main" id="{DAB38D33-858B-3632-3B6E-0348B5BD152E}"/>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3" name="object 6">
              <a:extLst>
                <a:ext uri="{FF2B5EF4-FFF2-40B4-BE49-F238E27FC236}">
                  <a16:creationId xmlns:a16="http://schemas.microsoft.com/office/drawing/2014/main" id="{9568914A-67E9-A2F0-33EE-64ADB8CFE23E}"/>
                </a:ext>
              </a:extLst>
            </p:cNvPr>
            <p:cNvPicPr/>
            <p:nvPr/>
          </p:nvPicPr>
          <p:blipFill>
            <a:blip r:embed="rId6" cstate="print"/>
            <a:stretch>
              <a:fillRect/>
            </a:stretch>
          </p:blipFill>
          <p:spPr>
            <a:xfrm>
              <a:off x="838064" y="2990402"/>
              <a:ext cx="420869" cy="286902"/>
            </a:xfrm>
            <a:prstGeom prst="rect">
              <a:avLst/>
            </a:prstGeom>
          </p:spPr>
        </p:pic>
      </p:grpSp>
      <p:grpSp>
        <p:nvGrpSpPr>
          <p:cNvPr id="54" name="object 8">
            <a:extLst>
              <a:ext uri="{FF2B5EF4-FFF2-40B4-BE49-F238E27FC236}">
                <a16:creationId xmlns:a16="http://schemas.microsoft.com/office/drawing/2014/main" id="{4E93BB99-47A9-BDEF-FA60-5DFBE10DC616}"/>
              </a:ext>
            </a:extLst>
          </p:cNvPr>
          <p:cNvGrpSpPr/>
          <p:nvPr/>
        </p:nvGrpSpPr>
        <p:grpSpPr>
          <a:xfrm>
            <a:off x="4311417" y="2590412"/>
            <a:ext cx="928369" cy="928369"/>
            <a:chOff x="4280915" y="2668523"/>
            <a:chExt cx="928369" cy="928369"/>
          </a:xfrm>
        </p:grpSpPr>
        <p:sp>
          <p:nvSpPr>
            <p:cNvPr id="55" name="object 9">
              <a:extLst>
                <a:ext uri="{FF2B5EF4-FFF2-40B4-BE49-F238E27FC236}">
                  <a16:creationId xmlns:a16="http://schemas.microsoft.com/office/drawing/2014/main" id="{61A4759D-2B37-E2CE-3CCA-F9E3070653A9}"/>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6" name="object 10">
              <a:extLst>
                <a:ext uri="{FF2B5EF4-FFF2-40B4-BE49-F238E27FC236}">
                  <a16:creationId xmlns:a16="http://schemas.microsoft.com/office/drawing/2014/main" id="{40E3BD5F-1275-6423-0908-69E89F160346}"/>
                </a:ext>
              </a:extLst>
            </p:cNvPr>
            <p:cNvPicPr/>
            <p:nvPr/>
          </p:nvPicPr>
          <p:blipFill>
            <a:blip r:embed="rId7" cstate="print"/>
            <a:stretch>
              <a:fillRect/>
            </a:stretch>
          </p:blipFill>
          <p:spPr>
            <a:xfrm>
              <a:off x="4578482" y="2911814"/>
              <a:ext cx="125707" cy="125712"/>
            </a:xfrm>
            <a:prstGeom prst="rect">
              <a:avLst/>
            </a:prstGeom>
          </p:spPr>
        </p:pic>
        <p:sp>
          <p:nvSpPr>
            <p:cNvPr id="57" name="object 11">
              <a:extLst>
                <a:ext uri="{FF2B5EF4-FFF2-40B4-BE49-F238E27FC236}">
                  <a16:creationId xmlns:a16="http://schemas.microsoft.com/office/drawing/2014/main" id="{11A293BE-3358-13EF-5289-3F0E2235BAE3}"/>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58" name="object 12">
              <a:extLst>
                <a:ext uri="{FF2B5EF4-FFF2-40B4-BE49-F238E27FC236}">
                  <a16:creationId xmlns:a16="http://schemas.microsoft.com/office/drawing/2014/main" id="{4A140F00-FC52-2348-82B6-2B8ECAA2C4B8}"/>
                </a:ext>
              </a:extLst>
            </p:cNvPr>
            <p:cNvPicPr/>
            <p:nvPr/>
          </p:nvPicPr>
          <p:blipFill>
            <a:blip r:embed="rId8" cstate="print"/>
            <a:stretch>
              <a:fillRect/>
            </a:stretch>
          </p:blipFill>
          <p:spPr>
            <a:xfrm>
              <a:off x="4840972" y="3174859"/>
              <a:ext cx="125707" cy="126256"/>
            </a:xfrm>
            <a:prstGeom prst="rect">
              <a:avLst/>
            </a:prstGeom>
          </p:spPr>
        </p:pic>
      </p:grpSp>
      <p:grpSp>
        <p:nvGrpSpPr>
          <p:cNvPr id="59" name="object 14">
            <a:extLst>
              <a:ext uri="{FF2B5EF4-FFF2-40B4-BE49-F238E27FC236}">
                <a16:creationId xmlns:a16="http://schemas.microsoft.com/office/drawing/2014/main" id="{159F52F8-696C-1A17-EEB9-A9F462A4A8A3}"/>
              </a:ext>
            </a:extLst>
          </p:cNvPr>
          <p:cNvGrpSpPr/>
          <p:nvPr/>
        </p:nvGrpSpPr>
        <p:grpSpPr>
          <a:xfrm>
            <a:off x="8128544" y="2693904"/>
            <a:ext cx="929640" cy="928369"/>
            <a:chOff x="7976616" y="2668523"/>
            <a:chExt cx="929640" cy="928369"/>
          </a:xfrm>
        </p:grpSpPr>
        <p:sp>
          <p:nvSpPr>
            <p:cNvPr id="60" name="object 15">
              <a:extLst>
                <a:ext uri="{FF2B5EF4-FFF2-40B4-BE49-F238E27FC236}">
                  <a16:creationId xmlns:a16="http://schemas.microsoft.com/office/drawing/2014/main" id="{A6FD8D5A-0C88-C9F7-FC09-69CF85E23F2B}"/>
                </a:ext>
              </a:extLst>
            </p:cNvPr>
            <p:cNvSpPr/>
            <p:nvPr/>
          </p:nvSpPr>
          <p:spPr>
            <a:xfrm>
              <a:off x="7976616" y="266852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5"/>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sp>
          <p:nvSpPr>
            <p:cNvPr id="61" name="object 16">
              <a:extLst>
                <a:ext uri="{FF2B5EF4-FFF2-40B4-BE49-F238E27FC236}">
                  <a16:creationId xmlns:a16="http://schemas.microsoft.com/office/drawing/2014/main" id="{9187EF98-5F39-E50E-5E3A-8ED548733930}"/>
                </a:ext>
              </a:extLst>
            </p:cNvPr>
            <p:cNvSpPr/>
            <p:nvPr/>
          </p:nvSpPr>
          <p:spPr>
            <a:xfrm>
              <a:off x="8252803" y="2917354"/>
              <a:ext cx="377190" cy="432434"/>
            </a:xfrm>
            <a:custGeom>
              <a:avLst/>
              <a:gdLst/>
              <a:ahLst/>
              <a:cxnLst/>
              <a:rect l="l" t="t" r="r" b="b"/>
              <a:pathLst>
                <a:path w="377190" h="432435">
                  <a:moveTo>
                    <a:pt x="321551" y="233146"/>
                  </a:moveTo>
                  <a:lnTo>
                    <a:pt x="309892" y="188010"/>
                  </a:lnTo>
                  <a:lnTo>
                    <a:pt x="283235" y="149529"/>
                  </a:lnTo>
                  <a:lnTo>
                    <a:pt x="245122" y="122948"/>
                  </a:lnTo>
                  <a:lnTo>
                    <a:pt x="199936" y="111315"/>
                  </a:lnTo>
                  <a:lnTo>
                    <a:pt x="199936" y="243662"/>
                  </a:lnTo>
                  <a:lnTo>
                    <a:pt x="177711" y="243662"/>
                  </a:lnTo>
                  <a:lnTo>
                    <a:pt x="177711" y="111315"/>
                  </a:lnTo>
                  <a:lnTo>
                    <a:pt x="136334" y="121551"/>
                  </a:lnTo>
                  <a:lnTo>
                    <a:pt x="101473" y="143383"/>
                  </a:lnTo>
                  <a:lnTo>
                    <a:pt x="75158" y="174434"/>
                  </a:lnTo>
                  <a:lnTo>
                    <a:pt x="59359" y="212344"/>
                  </a:lnTo>
                  <a:lnTo>
                    <a:pt x="56095" y="254736"/>
                  </a:lnTo>
                  <a:lnTo>
                    <a:pt x="66357" y="296011"/>
                  </a:lnTo>
                  <a:lnTo>
                    <a:pt x="88252" y="330796"/>
                  </a:lnTo>
                  <a:lnTo>
                    <a:pt x="119392" y="357124"/>
                  </a:lnTo>
                  <a:lnTo>
                    <a:pt x="157403" y="373037"/>
                  </a:lnTo>
                  <a:lnTo>
                    <a:pt x="199936" y="376567"/>
                  </a:lnTo>
                  <a:lnTo>
                    <a:pt x="241312" y="366547"/>
                  </a:lnTo>
                  <a:lnTo>
                    <a:pt x="276174" y="344741"/>
                  </a:lnTo>
                  <a:lnTo>
                    <a:pt x="302488" y="313613"/>
                  </a:lnTo>
                  <a:lnTo>
                    <a:pt x="318287" y="275602"/>
                  </a:lnTo>
                  <a:lnTo>
                    <a:pt x="321551" y="233146"/>
                  </a:lnTo>
                  <a:close/>
                </a:path>
                <a:path w="377190" h="432435">
                  <a:moveTo>
                    <a:pt x="377088" y="227609"/>
                  </a:moveTo>
                  <a:lnTo>
                    <a:pt x="371208" y="194284"/>
                  </a:lnTo>
                  <a:lnTo>
                    <a:pt x="359587" y="162890"/>
                  </a:lnTo>
                  <a:lnTo>
                    <a:pt x="344322" y="137058"/>
                  </a:lnTo>
                  <a:lnTo>
                    <a:pt x="344322" y="243662"/>
                  </a:lnTo>
                  <a:lnTo>
                    <a:pt x="336410" y="292747"/>
                  </a:lnTo>
                  <a:lnTo>
                    <a:pt x="314375" y="335330"/>
                  </a:lnTo>
                  <a:lnTo>
                    <a:pt x="280746" y="368858"/>
                  </a:lnTo>
                  <a:lnTo>
                    <a:pt x="238048" y="390829"/>
                  </a:lnTo>
                  <a:lnTo>
                    <a:pt x="188823" y="398716"/>
                  </a:lnTo>
                  <a:lnTo>
                    <a:pt x="139598" y="390829"/>
                  </a:lnTo>
                  <a:lnTo>
                    <a:pt x="96901" y="368858"/>
                  </a:lnTo>
                  <a:lnTo>
                    <a:pt x="63271" y="335330"/>
                  </a:lnTo>
                  <a:lnTo>
                    <a:pt x="41236" y="292747"/>
                  </a:lnTo>
                  <a:lnTo>
                    <a:pt x="33324" y="243662"/>
                  </a:lnTo>
                  <a:lnTo>
                    <a:pt x="41236" y="194576"/>
                  </a:lnTo>
                  <a:lnTo>
                    <a:pt x="63271" y="152006"/>
                  </a:lnTo>
                  <a:lnTo>
                    <a:pt x="96901" y="118478"/>
                  </a:lnTo>
                  <a:lnTo>
                    <a:pt x="139598" y="96494"/>
                  </a:lnTo>
                  <a:lnTo>
                    <a:pt x="188823" y="88620"/>
                  </a:lnTo>
                  <a:lnTo>
                    <a:pt x="238048" y="96494"/>
                  </a:lnTo>
                  <a:lnTo>
                    <a:pt x="280746" y="118478"/>
                  </a:lnTo>
                  <a:lnTo>
                    <a:pt x="314375" y="152006"/>
                  </a:lnTo>
                  <a:lnTo>
                    <a:pt x="336410" y="194576"/>
                  </a:lnTo>
                  <a:lnTo>
                    <a:pt x="344322" y="243662"/>
                  </a:lnTo>
                  <a:lnTo>
                    <a:pt x="344322" y="137058"/>
                  </a:lnTo>
                  <a:lnTo>
                    <a:pt x="342569" y="134086"/>
                  </a:lnTo>
                  <a:lnTo>
                    <a:pt x="320446" y="108546"/>
                  </a:lnTo>
                  <a:lnTo>
                    <a:pt x="337096" y="91935"/>
                  </a:lnTo>
                  <a:lnTo>
                    <a:pt x="339140" y="88620"/>
                  </a:lnTo>
                  <a:lnTo>
                    <a:pt x="339826" y="87503"/>
                  </a:lnTo>
                  <a:lnTo>
                    <a:pt x="340525" y="86360"/>
                  </a:lnTo>
                  <a:lnTo>
                    <a:pt x="341617" y="80098"/>
                  </a:lnTo>
                  <a:lnTo>
                    <a:pt x="340309" y="73952"/>
                  </a:lnTo>
                  <a:lnTo>
                    <a:pt x="336550" y="68681"/>
                  </a:lnTo>
                  <a:lnTo>
                    <a:pt x="331025" y="65163"/>
                  </a:lnTo>
                  <a:lnTo>
                    <a:pt x="324878" y="63830"/>
                  </a:lnTo>
                  <a:lnTo>
                    <a:pt x="318744" y="64782"/>
                  </a:lnTo>
                  <a:lnTo>
                    <a:pt x="313220" y="68122"/>
                  </a:lnTo>
                  <a:lnTo>
                    <a:pt x="294335" y="87503"/>
                  </a:lnTo>
                  <a:lnTo>
                    <a:pt x="273659" y="75501"/>
                  </a:lnTo>
                  <a:lnTo>
                    <a:pt x="251790" y="66192"/>
                  </a:lnTo>
                  <a:lnTo>
                    <a:pt x="228968" y="59778"/>
                  </a:lnTo>
                  <a:lnTo>
                    <a:pt x="205486" y="56502"/>
                  </a:lnTo>
                  <a:lnTo>
                    <a:pt x="205486" y="33235"/>
                  </a:lnTo>
                  <a:lnTo>
                    <a:pt x="255460" y="33235"/>
                  </a:lnTo>
                  <a:lnTo>
                    <a:pt x="255460" y="0"/>
                  </a:lnTo>
                  <a:lnTo>
                    <a:pt x="122186" y="0"/>
                  </a:lnTo>
                  <a:lnTo>
                    <a:pt x="122186" y="33235"/>
                  </a:lnTo>
                  <a:lnTo>
                    <a:pt x="172161" y="33235"/>
                  </a:lnTo>
                  <a:lnTo>
                    <a:pt x="172161" y="55943"/>
                  </a:lnTo>
                  <a:lnTo>
                    <a:pt x="122542" y="66967"/>
                  </a:lnTo>
                  <a:lnTo>
                    <a:pt x="79159" y="89839"/>
                  </a:lnTo>
                  <a:lnTo>
                    <a:pt x="43599" y="122605"/>
                  </a:lnTo>
                  <a:lnTo>
                    <a:pt x="17487" y="163245"/>
                  </a:lnTo>
                  <a:lnTo>
                    <a:pt x="2425" y="209804"/>
                  </a:lnTo>
                  <a:lnTo>
                    <a:pt x="0" y="260273"/>
                  </a:lnTo>
                  <a:lnTo>
                    <a:pt x="11061" y="309562"/>
                  </a:lnTo>
                  <a:lnTo>
                    <a:pt x="34010" y="352780"/>
                  </a:lnTo>
                  <a:lnTo>
                    <a:pt x="66852" y="388264"/>
                  </a:lnTo>
                  <a:lnTo>
                    <a:pt x="107619" y="414388"/>
                  </a:lnTo>
                  <a:lnTo>
                    <a:pt x="154305" y="429501"/>
                  </a:lnTo>
                  <a:lnTo>
                    <a:pt x="204927" y="431939"/>
                  </a:lnTo>
                  <a:lnTo>
                    <a:pt x="254355" y="420928"/>
                  </a:lnTo>
                  <a:lnTo>
                    <a:pt x="296405" y="398716"/>
                  </a:lnTo>
                  <a:lnTo>
                    <a:pt x="297688" y="398043"/>
                  </a:lnTo>
                  <a:lnTo>
                    <a:pt x="333286" y="365290"/>
                  </a:lnTo>
                  <a:lnTo>
                    <a:pt x="359486" y="324637"/>
                  </a:lnTo>
                  <a:lnTo>
                    <a:pt x="374637" y="278079"/>
                  </a:lnTo>
                  <a:lnTo>
                    <a:pt x="377088" y="227609"/>
                  </a:lnTo>
                  <a:close/>
                </a:path>
              </a:pathLst>
            </a:custGeom>
            <a:solidFill>
              <a:srgbClr val="5299A8"/>
            </a:solidFill>
          </p:spPr>
          <p:txBody>
            <a:bodyPr wrap="square" lIns="0" tIns="0" rIns="0" bIns="0" rtlCol="0"/>
            <a:lstStyle/>
            <a:p>
              <a:endParaRPr/>
            </a:p>
          </p:txBody>
        </p:sp>
      </p:grpSp>
      <p:sp>
        <p:nvSpPr>
          <p:cNvPr id="3" name="TextBox 2">
            <a:extLst>
              <a:ext uri="{FF2B5EF4-FFF2-40B4-BE49-F238E27FC236}">
                <a16:creationId xmlns:a16="http://schemas.microsoft.com/office/drawing/2014/main" id="{F5C34037-8FC2-61A0-62F7-C576BA29CF90}"/>
              </a:ext>
            </a:extLst>
          </p:cNvPr>
          <p:cNvSpPr txBox="1"/>
          <p:nvPr/>
        </p:nvSpPr>
        <p:spPr>
          <a:xfrm>
            <a:off x="431999" y="5699518"/>
            <a:ext cx="11614999" cy="584775"/>
          </a:xfrm>
          <a:prstGeom prst="rect">
            <a:avLst/>
          </a:prstGeom>
          <a:solidFill>
            <a:srgbClr val="99DBD6"/>
          </a:solidFill>
        </p:spPr>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Pharmacy First is a development of CPCS, patients should be referred as before. The 7 new clinical pathways support community pharmacists to treat patients more effectively. </a:t>
            </a:r>
          </a:p>
        </p:txBody>
      </p:sp>
    </p:spTree>
    <p:extLst>
      <p:ext uri="{BB962C8B-B14F-4D97-AF65-F5344CB8AC3E}">
        <p14:creationId xmlns:p14="http://schemas.microsoft.com/office/powerpoint/2010/main" val="87889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174534"/>
            <a:ext cx="11088000" cy="5381625"/>
          </a:xfrm>
        </p:spPr>
        <p:txBody>
          <a:bodyPr>
            <a:normAutofit/>
          </a:bodyPr>
          <a:lstStyle/>
          <a:p>
            <a:r>
              <a:rPr lang="en-GB" sz="1800" dirty="0">
                <a:solidFill>
                  <a:srgbClr val="000000"/>
                </a:solidFill>
                <a:latin typeface="Arial" panose="020B0604020202020204" pitchFamily="34" charset="0"/>
                <a:cs typeface="Times New Roman" panose="02020603050405020304" pitchFamily="18" charset="0"/>
              </a:rPr>
              <a:t>Patients can be referred to Pharmacy First whether they have contacted the practice by phone, online or in person. The community pharmacist will provide a clinical consultation either remotely or in person depending upon symptoms or clinical need. </a:t>
            </a:r>
          </a:p>
          <a:p>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Everyone in the practice who makes appointments for patients must know how to refer patients to Pharmacy First</a:t>
            </a: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221347"/>
            <a:ext cx="11404154" cy="865186"/>
          </a:xfrm>
        </p:spPr>
        <p:txBody>
          <a:bodyPr/>
          <a:lstStyle/>
          <a:p>
            <a:r>
              <a:rPr lang="en-GB">
                <a:latin typeface="Arial" panose="020B0604020202020204" pitchFamily="34" charset="0"/>
                <a:cs typeface="Arial" panose="020B0604020202020204" pitchFamily="34" charset="0"/>
              </a:rPr>
              <a:t>How do I refer patients to Pharmacy First?</a:t>
            </a:r>
          </a:p>
        </p:txBody>
      </p:sp>
      <p:pic>
        <p:nvPicPr>
          <p:cNvPr id="3" name="Picture 2" descr="A diagram of a patient&#10;&#10;Description automatically generated">
            <a:extLst>
              <a:ext uri="{FF2B5EF4-FFF2-40B4-BE49-F238E27FC236}">
                <a16:creationId xmlns:a16="http://schemas.microsoft.com/office/drawing/2014/main" id="{C032382B-9210-7E8B-B5F6-7147E8C2E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816" y="2944984"/>
            <a:ext cx="9443759" cy="2349117"/>
          </a:xfrm>
          <a:prstGeom prst="rect">
            <a:avLst/>
          </a:prstGeom>
          <a:noFill/>
        </p:spPr>
      </p:pic>
      <p:sp>
        <p:nvSpPr>
          <p:cNvPr id="5" name="TextBox 4">
            <a:extLst>
              <a:ext uri="{FF2B5EF4-FFF2-40B4-BE49-F238E27FC236}">
                <a16:creationId xmlns:a16="http://schemas.microsoft.com/office/drawing/2014/main" id="{DC0ECA4F-57E9-3C47-5FF1-665F2C35B9C0}"/>
              </a:ext>
            </a:extLst>
          </p:cNvPr>
          <p:cNvSpPr txBox="1"/>
          <p:nvPr/>
        </p:nvSpPr>
        <p:spPr>
          <a:xfrm>
            <a:off x="431999" y="5699518"/>
            <a:ext cx="11614999" cy="338554"/>
          </a:xfrm>
          <a:prstGeom prst="rect">
            <a:avLst/>
          </a:prstGeom>
          <a:solidFill>
            <a:srgbClr val="99DBD6"/>
          </a:solidFill>
        </p:spPr>
        <p:txBody>
          <a:bodyPr wrap="square" rtlCol="0">
            <a:spAutoFit/>
          </a:bodyPr>
          <a:lstStyle/>
          <a:p>
            <a:pPr algn="ctr"/>
            <a:r>
              <a:rPr lang="en-GB" sz="1600" b="1">
                <a:solidFill>
                  <a:schemeClr val="tx1"/>
                </a:solidFill>
                <a:latin typeface="Arial" panose="020B0604020202020204" pitchFamily="34" charset="0"/>
                <a:cs typeface="Arial" panose="020B0604020202020204" pitchFamily="34" charset="0"/>
              </a:rPr>
              <a:t>Continue to use the digital referral system and process </a:t>
            </a:r>
            <a:r>
              <a:rPr lang="en-GB" sz="1600" b="1">
                <a:latin typeface="Arial" panose="020B0604020202020204" pitchFamily="34" charset="0"/>
                <a:cs typeface="Arial" panose="020B0604020202020204" pitchFamily="34" charset="0"/>
              </a:rPr>
              <a:t>that</a:t>
            </a:r>
            <a:r>
              <a:rPr lang="en-GB" sz="1600" b="1">
                <a:solidFill>
                  <a:schemeClr val="tx1"/>
                </a:solidFill>
                <a:latin typeface="Arial" panose="020B0604020202020204" pitchFamily="34" charset="0"/>
                <a:cs typeface="Arial" panose="020B0604020202020204" pitchFamily="34" charset="0"/>
              </a:rPr>
              <a:t> your GP practice used for the GP CPCS referrals. </a:t>
            </a:r>
          </a:p>
        </p:txBody>
      </p:sp>
    </p:spTree>
    <p:extLst>
      <p:ext uri="{BB962C8B-B14F-4D97-AF65-F5344CB8AC3E}">
        <p14:creationId xmlns:p14="http://schemas.microsoft.com/office/powerpoint/2010/main" val="16924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e5bfb7-f964-4b08-a403-ef99609eee0e">
      <Terms xmlns="http://schemas.microsoft.com/office/infopath/2007/PartnerControls"/>
    </lcf76f155ced4ddcb4097134ff3c332f>
    <TaxCatchAll xmlns="3d5766b0-198e-4eb5-b331-9f44213d77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048CE66A1D4419C559B8041C3E1CB" ma:contentTypeVersion="14" ma:contentTypeDescription="Create a new document." ma:contentTypeScope="" ma:versionID="483a5c2a54d2a1a6ed81d273dea348a8">
  <xsd:schema xmlns:xsd="http://www.w3.org/2001/XMLSchema" xmlns:xs="http://www.w3.org/2001/XMLSchema" xmlns:p="http://schemas.microsoft.com/office/2006/metadata/properties" xmlns:ns2="37e5bfb7-f964-4b08-a403-ef99609eee0e" xmlns:ns3="3d5766b0-198e-4eb5-b331-9f44213d77f2" targetNamespace="http://schemas.microsoft.com/office/2006/metadata/properties" ma:root="true" ma:fieldsID="cdc1fea7d1d4ea40325bc1075abd05d1" ns2:_="" ns3:_="">
    <xsd:import namespace="37e5bfb7-f964-4b08-a403-ef99609eee0e"/>
    <xsd:import namespace="3d5766b0-198e-4eb5-b331-9f44213d77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5bfb7-f964-4b08-a403-ef99609ee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766b0-198e-4eb5-b331-9f44213d77f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3d1c3fe-a03d-443f-8b18-fd525f5a6b22}" ma:internalName="TaxCatchAll" ma:showField="CatchAllData" ma:web="3d5766b0-198e-4eb5-b331-9f44213d77f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DA309-95F8-4E20-B13E-5D1858CEEDD5}">
  <ds:schemaRefs>
    <ds:schemaRef ds:uri="37e5bfb7-f964-4b08-a403-ef99609eee0e"/>
    <ds:schemaRef ds:uri="37f16d7f-5109-4bae-9508-20cedf519a40"/>
    <ds:schemaRef ds:uri="3d5766b0-198e-4eb5-b331-9f44213d77f2"/>
    <ds:schemaRef ds:uri="a984cedd-f993-4f9e-b8f3-a653e48da692"/>
    <ds:schemaRef ds:uri="cccaf3ac-2de9-44d4-aa31-54302fceb5f7"/>
    <ds:schemaRef ds:uri="ebd64cbd-6cf5-435c-bd4a-b8fc9bc14a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B7C763-B448-46EA-9AA2-05FA49C89B3F}">
  <ds:schemaRefs>
    <ds:schemaRef ds:uri="http://schemas.microsoft.com/sharepoint/v3/contenttype/forms"/>
  </ds:schemaRefs>
</ds:datastoreItem>
</file>

<file path=customXml/itemProps3.xml><?xml version="1.0" encoding="utf-8"?>
<ds:datastoreItem xmlns:ds="http://schemas.openxmlformats.org/officeDocument/2006/customXml" ds:itemID="{CF7F0DD3-26BA-45A4-BF3A-AC0D17FE2A56}">
  <ds:schemaRefs>
    <ds:schemaRef ds:uri="37e5bfb7-f964-4b08-a403-ef99609eee0e"/>
    <ds:schemaRef ds:uri="3d5766b0-198e-4eb5-b331-9f44213d77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14421</TotalTime>
  <Words>3175</Words>
  <Application>Microsoft Office PowerPoint</Application>
  <PresentationFormat>Widescreen</PresentationFormat>
  <Paragraphs>216</Paragraphs>
  <Slides>21</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inherit</vt:lpstr>
      <vt:lpstr>1_Custom Design</vt:lpstr>
      <vt:lpstr>NHSD-Refresh-Theme-NOV1120B</vt:lpstr>
      <vt:lpstr>Pharmacy First   Guidance for Care Navigators and Receptionists</vt:lpstr>
      <vt:lpstr>The Pharmacy Elements of Primary Care Access and Recovery Plan (PCARP)</vt:lpstr>
      <vt:lpstr>NHS Pharmacy First </vt:lpstr>
      <vt:lpstr>PowerPoint Presentation</vt:lpstr>
      <vt:lpstr>PowerPoint Presentation</vt:lpstr>
      <vt:lpstr>The 7 new clinical pathways that can be referred to Pharmacy First</vt:lpstr>
      <vt:lpstr>What are the benefits of utilising Pharmacy First for our patients?</vt:lpstr>
      <vt:lpstr>Can’t I just tell patients to ‘go to a pharmacy?</vt:lpstr>
      <vt:lpstr>How do I refer patients to Pharmacy First?</vt:lpstr>
      <vt:lpstr>How do I refer patients to Pharmacy First?</vt:lpstr>
      <vt:lpstr>What happens next / what is the patient journey? </vt:lpstr>
      <vt:lpstr>What about patient ‘bounce backs’ to the practice?</vt:lpstr>
      <vt:lpstr>Working with Community Pharmacies to deliver Pharmacy First..</vt:lpstr>
      <vt:lpstr>The Digital Elements</vt:lpstr>
      <vt:lpstr>Additional Digital Elements – exact date TBC</vt:lpstr>
      <vt:lpstr>Next steps</vt:lpstr>
      <vt:lpstr>Pharmacy First Communications </vt:lpstr>
      <vt:lpstr>Pharmacy First Campaign support</vt:lpstr>
      <vt:lpstr>NHS Community Pharmacy Oral Contraception Service</vt:lpstr>
      <vt:lpstr>NHS Community Pharmacy Blood Pressure Check Service</vt:lpstr>
      <vt:lpstr>Useful Resources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WILLIAMS, Sian (NHS GLOUCESTERSHIRE ICB - 11M)</cp:lastModifiedBy>
  <cp:revision>21</cp:revision>
  <dcterms:created xsi:type="dcterms:W3CDTF">2024-01-04T16:55:35Z</dcterms:created>
  <dcterms:modified xsi:type="dcterms:W3CDTF">2024-03-25T18:09:48Z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0x010100809048CE66A1D4419C559B8041C3E1CB</vt:lpwstr>
  </property>
  <property fmtid="{D5CDD505-2E9C-101B-9397-08002B2CF9AE}" pid="3" name="MediaServiceImageTags">
    <vt:lpwstr/>
  </property>
</Properties>
</file>