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3" r:id="rId5"/>
    <p:sldId id="266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A25"/>
    <a:srgbClr val="BAA50C"/>
    <a:srgbClr val="FF00FF"/>
    <a:srgbClr val="0A387A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2B1E5-A821-4EF3-A1CE-E5173C6C72D7}" v="8" dt="2025-10-21T16:36:48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4"/>
    <p:restoredTop sz="96405"/>
  </p:normalViewPr>
  <p:slideViewPr>
    <p:cSldViewPr snapToGrid="0" snapToObjects="1">
      <p:cViewPr varScale="1">
        <p:scale>
          <a:sx n="135" d="100"/>
          <a:sy n="135" d="100"/>
        </p:scale>
        <p:origin x="9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C0F8D-2091-4BD6-932D-E7A6C7EFC17F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5706-817A-4C1C-8CE2-9EDB2E81F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8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Secondary information </a:t>
            </a:r>
          </a:p>
          <a:p>
            <a:r>
              <a:rPr lang="en-GB" dirty="0"/>
              <a:t>including author and date 20pt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Arial Bold 32pt 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Arial Regular 32pt</a:t>
            </a:r>
          </a:p>
        </p:txBody>
      </p:sp>
    </p:spTree>
    <p:extLst>
      <p:ext uri="{BB962C8B-B14F-4D97-AF65-F5344CB8AC3E}">
        <p14:creationId xmlns:p14="http://schemas.microsoft.com/office/powerpoint/2010/main" val="16617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8000" y="340201"/>
            <a:ext cx="8208000" cy="720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Arial Bold 32pt 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000" y="2052000"/>
            <a:ext cx="82080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Secondary information </a:t>
            </a:r>
          </a:p>
          <a:p>
            <a:r>
              <a:rPr lang="en-GB" dirty="0"/>
              <a:t>including author and date 24pt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1060201"/>
            <a:ext cx="8207375" cy="720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Subheading Arial Regular 32pt</a:t>
            </a:r>
          </a:p>
        </p:txBody>
      </p:sp>
    </p:spTree>
    <p:extLst>
      <p:ext uri="{BB962C8B-B14F-4D97-AF65-F5344CB8AC3E}">
        <p14:creationId xmlns:p14="http://schemas.microsoft.com/office/powerpoint/2010/main" val="3032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2757" y="1409413"/>
            <a:ext cx="8218487" cy="30182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89"/>
            <a:ext cx="8229600" cy="2990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1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5399"/>
            <a:ext cx="4038600" cy="2952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8218487" cy="432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0040"/>
            <a:ext cx="4040188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0040"/>
            <a:ext cx="4041775" cy="2049140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Arial Bold 32pt</a:t>
            </a:r>
            <a:endParaRPr lang="en-GB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7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45026" y="902000"/>
            <a:ext cx="4034631" cy="31348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Subheading Arial Bold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6000"/>
            <a:ext cx="8229600" cy="648000"/>
          </a:xfrm>
        </p:spPr>
        <p:txBody>
          <a:bodyPr/>
          <a:lstStyle/>
          <a:p>
            <a:r>
              <a:rPr lang="en-US" dirty="0"/>
              <a:t>Header Arial Bold 32pt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1" y="4767263"/>
            <a:ext cx="1234191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7FF92-D75F-C143-812D-4E924DB0D687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403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6215" y="4767263"/>
            <a:ext cx="125440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478413-2A5F-0848-B810-DDC7A67A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10760"/>
            <a:ext cx="9144000" cy="732740"/>
          </a:xfrm>
          <a:prstGeom prst="rect">
            <a:avLst/>
          </a:prstGeom>
          <a:solidFill>
            <a:srgbClr val="0A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 Arial Bold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197"/>
            <a:ext cx="8229600" cy="2953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Line copy Arial Regular 20pt.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1" y="4604918"/>
            <a:ext cx="1295400" cy="33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DF390-C9AD-94D0-1022-F47F871CE5A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770998" y="4599967"/>
            <a:ext cx="1915802" cy="351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AE332-F365-783E-A35C-FD760C3F6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4469" y="4540246"/>
            <a:ext cx="2854569" cy="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ur01.safelinks.protection.outlook.com/?url=https%3A%2F%2Fwww.gloucestershire.gov.uk%2Feducation-and-learning%2Ffamilies-in-partnership-newsletters%2Ffamilies-in-partnership-newsletter-july-2025%2Fgloucestershire-short-breaks%2F&amp;data=05%7C02%7CLocalOffer%40gloucestershire.gov.uk%7C90dcc695e64d4792bf5e08ddf751f820%7C5faec75464e340149bcce72fc73ba312%7C0%7C0%7C638938653618112001%7CUnknown%7CTWFpbGZsb3d8eyJFbXB0eU1hcGkiOnRydWUsIlYiOiIwLjAuMDAwMCIsIlAiOiJXaW4zMiIsIkFOIjoiTWFpbCIsIldUIjoyfQ%3D%3D%7C0%7C%7C%7C&amp;sdata=rffzCV6vYW%2FVMHvLzyt2PSOieZOaeHsCFjjspwL7t5Y%3D&amp;reserved=0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glosfamiliesdirectory.org.uk/kb5/gloucs/glosfamilies/advice.page?id=hHqndBDiPH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93B7-8B4E-D751-1BE8-526D4A0D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B699BF-6DC5-02CE-054A-EEA6E429CCB6}"/>
              </a:ext>
            </a:extLst>
          </p:cNvPr>
          <p:cNvSpPr txBox="1"/>
          <p:nvPr/>
        </p:nvSpPr>
        <p:spPr>
          <a:xfrm>
            <a:off x="127000" y="64552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Parent Carer Survey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FEEB95-BAED-F908-C077-BCAE0A012AFA}"/>
              </a:ext>
            </a:extLst>
          </p:cNvPr>
          <p:cNvSpPr txBox="1"/>
          <p:nvPr/>
        </p:nvSpPr>
        <p:spPr>
          <a:xfrm>
            <a:off x="127000" y="416560"/>
            <a:ext cx="88900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SEND &amp; Inclusion Local Area Partnership (SILAP) is required to survey parent carers about their experiences regarding services to support their children and young people’s needs.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FC33C3-B9B2-5FDE-90FB-7DFE2680F909}"/>
              </a:ext>
            </a:extLst>
          </p:cNvPr>
          <p:cNvSpPr/>
          <p:nvPr/>
        </p:nvSpPr>
        <p:spPr>
          <a:xfrm>
            <a:off x="7343469" y="1225962"/>
            <a:ext cx="1734567" cy="715232"/>
          </a:xfrm>
          <a:prstGeom prst="round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Monday, 6 October </a:t>
            </a:r>
          </a:p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until </a:t>
            </a:r>
          </a:p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Friday, 5 December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5DEB7-D710-74E1-7F25-8DAA86676B91}"/>
              </a:ext>
            </a:extLst>
          </p:cNvPr>
          <p:cNvSpPr txBox="1"/>
          <p:nvPr/>
        </p:nvSpPr>
        <p:spPr>
          <a:xfrm>
            <a:off x="1240164" y="1183261"/>
            <a:ext cx="5651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What is the survey? </a:t>
            </a:r>
            <a:endParaRPr lang="en-GB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Last year the annual survey was completed by 422 parent carers, predominantly from White British communities and with school-aged children between 5-16 years.  The data was analysed and will provide a baseline set of data for comparison.  Feedback and views received have been responded to via the </a:t>
            </a:r>
            <a:r>
              <a:rPr lang="en-GB" sz="1200" dirty="0">
                <a:solidFill>
                  <a:schemeClr val="bg1"/>
                </a:solidFill>
                <a:hlinkClick r:id="rId2"/>
              </a:rPr>
              <a:t>‘You said, We Did’ Annual Report 2025</a:t>
            </a:r>
            <a:r>
              <a:rPr lang="en-GB" sz="1200" dirty="0">
                <a:solidFill>
                  <a:schemeClr val="bg1"/>
                </a:solidFill>
              </a:rPr>
              <a:t>, published earlier this month.  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This year’s survey is now live?</a:t>
            </a:r>
          </a:p>
          <a:p>
            <a:r>
              <a:rPr lang="en-GB" sz="1200" dirty="0">
                <a:solidFill>
                  <a:schemeClr val="bg1"/>
                </a:solidFill>
              </a:rPr>
              <a:t>In co-production with </a:t>
            </a:r>
            <a:r>
              <a:rPr lang="en-GB" sz="1200" b="1" dirty="0">
                <a:solidFill>
                  <a:schemeClr val="bg1"/>
                </a:solidFill>
              </a:rPr>
              <a:t>Gloucestershire Parent Carer Forum </a:t>
            </a:r>
            <a:r>
              <a:rPr lang="en-GB" sz="1200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bg1"/>
                </a:solidFill>
              </a:rPr>
              <a:t>SENDIASS</a:t>
            </a:r>
            <a:r>
              <a:rPr lang="en-GB" sz="1200" dirty="0">
                <a:solidFill>
                  <a:schemeClr val="bg1"/>
                </a:solidFill>
              </a:rPr>
              <a:t>, we have applied learning from last year, so this year’s survey is shorter and easier to complete – average completion time is now just </a:t>
            </a:r>
            <a:r>
              <a:rPr lang="en-GB" sz="1200" b="1" dirty="0">
                <a:solidFill>
                  <a:schemeClr val="bg1"/>
                </a:solidFill>
              </a:rPr>
              <a:t>12 minutes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The survey for 2025 went live on </a:t>
            </a:r>
            <a:r>
              <a:rPr lang="en-GB" sz="1200" b="1" dirty="0">
                <a:solidFill>
                  <a:schemeClr val="bg1"/>
                </a:solidFill>
              </a:rPr>
              <a:t>Monday, 6 October and will close on Friday, 5 December</a:t>
            </a:r>
            <a:r>
              <a:rPr lang="en-GB" sz="1200" dirty="0">
                <a:solidFill>
                  <a:schemeClr val="bg1"/>
                </a:solidFill>
              </a:rPr>
              <a:t>.  It was published in October’s </a:t>
            </a:r>
            <a:r>
              <a:rPr lang="en-GB" sz="1200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Families in Partnership newsletter</a:t>
            </a:r>
            <a:r>
              <a:rPr lang="en-GB" sz="1200" dirty="0">
                <a:solidFill>
                  <a:schemeClr val="bg1"/>
                </a:solidFill>
              </a:rPr>
              <a:t>, to which you, families and colleagues can subscribe. </a:t>
            </a:r>
          </a:p>
          <a:p>
            <a:endParaRPr lang="en-GB" dirty="0"/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AE5EA261-A43A-E72D-E326-89A8320A7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058" y="1824611"/>
            <a:ext cx="396706" cy="843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F80924-F2FF-01F2-E32A-E5F7168C5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4" y="1156575"/>
            <a:ext cx="832114" cy="1197846"/>
          </a:xfrm>
          <a:prstGeom prst="rect">
            <a:avLst/>
          </a:prstGeom>
        </p:spPr>
      </p:pic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71E4215D-7A70-6C1F-BCC2-2968343B5D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7" y="2752922"/>
            <a:ext cx="1750910" cy="1784788"/>
          </a:xfrm>
          <a:prstGeom prst="rect">
            <a:avLst/>
          </a:prstGeom>
        </p:spPr>
      </p:pic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99843747-8686-C1C0-19C6-E505F3699A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70"/>
          <a:stretch>
            <a:fillRect/>
          </a:stretch>
        </p:blipFill>
        <p:spPr bwMode="auto">
          <a:xfrm>
            <a:off x="182064" y="3288719"/>
            <a:ext cx="979750" cy="1280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B1C4D7-CFDD-CA20-A4E3-AB11090E6B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91" r="8114"/>
          <a:stretch>
            <a:fillRect/>
          </a:stretch>
        </p:blipFill>
        <p:spPr>
          <a:xfrm>
            <a:off x="546001" y="2448105"/>
            <a:ext cx="484123" cy="715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50BB53-6B1E-2C7D-764A-444D69713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087" y="1735200"/>
            <a:ext cx="484124" cy="72475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501A8F-06A8-7C30-D7D7-946B8E635746}"/>
              </a:ext>
            </a:extLst>
          </p:cNvPr>
          <p:cNvCxnSpPr>
            <a:cxnSpLocks/>
          </p:cNvCxnSpPr>
          <p:nvPr/>
        </p:nvCxnSpPr>
        <p:spPr>
          <a:xfrm>
            <a:off x="5963194" y="3801291"/>
            <a:ext cx="1302570" cy="293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8B136-95EF-6C1A-3D6B-09B220FA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AFAD95-1B62-3E07-A668-3B12F62E86E6}"/>
              </a:ext>
            </a:extLst>
          </p:cNvPr>
          <p:cNvSpPr txBox="1"/>
          <p:nvPr/>
        </p:nvSpPr>
        <p:spPr>
          <a:xfrm>
            <a:off x="127000" y="64552"/>
            <a:ext cx="88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Parent Carer Survey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8DA7A-C886-4F0A-9F6F-91D0F7D7F116}"/>
              </a:ext>
            </a:extLst>
          </p:cNvPr>
          <p:cNvSpPr txBox="1"/>
          <p:nvPr/>
        </p:nvSpPr>
        <p:spPr>
          <a:xfrm>
            <a:off x="2201698" y="519815"/>
            <a:ext cx="42578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b="1" dirty="0">
                <a:solidFill>
                  <a:schemeClr val="bg1"/>
                </a:solidFill>
              </a:rPr>
              <a:t>How you can help with this year’s survey?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5689C-EDB0-5D19-8F09-52F50E3C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9" y="1098068"/>
            <a:ext cx="527099" cy="789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6657B-9C64-ACBF-9C34-B90C98BB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1" r="8114"/>
          <a:stretch>
            <a:fillRect/>
          </a:stretch>
        </p:blipFill>
        <p:spPr>
          <a:xfrm>
            <a:off x="314115" y="1668040"/>
            <a:ext cx="528802" cy="781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264189-56C0-213F-D2E8-F119056F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02" t="6722" r="7369" b="17579"/>
          <a:stretch>
            <a:fillRect/>
          </a:stretch>
        </p:blipFill>
        <p:spPr>
          <a:xfrm>
            <a:off x="7067411" y="2752627"/>
            <a:ext cx="1925716" cy="18370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C99C81-89DD-B08E-115A-93CD5FA80F83}"/>
              </a:ext>
            </a:extLst>
          </p:cNvPr>
          <p:cNvSpPr txBox="1"/>
          <p:nvPr/>
        </p:nvSpPr>
        <p:spPr>
          <a:xfrm>
            <a:off x="1416206" y="1082996"/>
            <a:ext cx="65978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Colleagues working with families:</a:t>
            </a:r>
            <a:endParaRPr lang="en-GB" sz="1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Please share the survey widely with providers and professionals who can encourage and support families to complete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Please help us reach many more families: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 With children in Early Years and Post-16 so we get a full picture from across the 0-25 age range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From all communities across the county</a:t>
            </a:r>
          </a:p>
          <a:p>
            <a:r>
              <a:rPr lang="en-GB" sz="1200" dirty="0">
                <a:solidFill>
                  <a:schemeClr val="bg1"/>
                </a:solidFill>
              </a:rPr>
              <a:t> 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Colleagues in schools and settings – resources available: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 	1. </a:t>
            </a:r>
            <a:r>
              <a:rPr lang="en-GB" sz="1200" b="1" dirty="0">
                <a:solidFill>
                  <a:schemeClr val="bg1"/>
                </a:solidFill>
              </a:rPr>
              <a:t>Posters and postcards </a:t>
            </a:r>
            <a:r>
              <a:rPr lang="en-GB" sz="1200" dirty="0">
                <a:solidFill>
                  <a:schemeClr val="bg1"/>
                </a:solidFill>
              </a:rPr>
              <a:t>- displaying a poster in your reception and distributing </a:t>
            </a:r>
          </a:p>
          <a:p>
            <a:r>
              <a:rPr lang="en-GB" sz="1200" dirty="0">
                <a:solidFill>
                  <a:schemeClr val="bg1"/>
                </a:solidFill>
              </a:rPr>
              <a:t>	postcards to all SEND families </a:t>
            </a:r>
          </a:p>
          <a:p>
            <a:pPr lvl="0"/>
            <a:r>
              <a:rPr lang="en-GB" sz="1200" dirty="0">
                <a:solidFill>
                  <a:schemeClr val="bg1"/>
                </a:solidFill>
              </a:rPr>
              <a:t>	2. </a:t>
            </a:r>
            <a:r>
              <a:rPr lang="en-GB" sz="1200" b="1" dirty="0">
                <a:solidFill>
                  <a:schemeClr val="bg1"/>
                </a:solidFill>
              </a:rPr>
              <a:t>Newsletters - i</a:t>
            </a:r>
            <a:r>
              <a:rPr lang="en-GB" sz="1200" dirty="0">
                <a:solidFill>
                  <a:schemeClr val="bg1"/>
                </a:solidFill>
              </a:rPr>
              <a:t>ncluding images and some ready-made text in any newsletters  </a:t>
            </a:r>
          </a:p>
          <a:p>
            <a:pPr lvl="0"/>
            <a:r>
              <a:rPr lang="en-GB" sz="1200" dirty="0">
                <a:solidFill>
                  <a:schemeClr val="bg1"/>
                </a:solidFill>
              </a:rPr>
              <a:t>	3. </a:t>
            </a:r>
            <a:r>
              <a:rPr lang="en-GB" sz="1200" b="1" dirty="0">
                <a:solidFill>
                  <a:schemeClr val="bg1"/>
                </a:solidFill>
              </a:rPr>
              <a:t>Social media </a:t>
            </a:r>
            <a:r>
              <a:rPr lang="en-GB" sz="1200" dirty="0">
                <a:solidFill>
                  <a:schemeClr val="bg1"/>
                </a:solidFill>
              </a:rPr>
              <a:t>- </a:t>
            </a:r>
            <a:r>
              <a:rPr lang="en-GB" sz="1200" b="1" dirty="0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ncluding images and links to our video</a:t>
            </a:r>
          </a:p>
          <a:p>
            <a:pPr lvl="0"/>
            <a:r>
              <a:rPr lang="en-GB" sz="1200" dirty="0">
                <a:solidFill>
                  <a:schemeClr val="bg1"/>
                </a:solidFill>
              </a:rPr>
              <a:t>	4. </a:t>
            </a:r>
            <a:r>
              <a:rPr lang="en-GB" sz="1200" b="1" dirty="0">
                <a:solidFill>
                  <a:schemeClr val="bg1"/>
                </a:solidFill>
              </a:rPr>
              <a:t>Email signature block </a:t>
            </a:r>
            <a:r>
              <a:rPr lang="en-GB" sz="1200" dirty="0">
                <a:solidFill>
                  <a:schemeClr val="bg1"/>
                </a:solidFill>
              </a:rPr>
              <a:t>– add some ready-made text to your signatures</a:t>
            </a:r>
          </a:p>
          <a:p>
            <a:pPr lvl="0"/>
            <a:r>
              <a:rPr lang="en-GB" sz="1200" dirty="0">
                <a:solidFill>
                  <a:schemeClr val="bg1"/>
                </a:solidFill>
              </a:rPr>
              <a:t>	5. </a:t>
            </a:r>
            <a:r>
              <a:rPr lang="en-GB" sz="1200" b="1" dirty="0">
                <a:solidFill>
                  <a:schemeClr val="bg1"/>
                </a:solidFill>
              </a:rPr>
              <a:t>Presentations to parent carers – </a:t>
            </a:r>
            <a:r>
              <a:rPr lang="en-GB" sz="1200" dirty="0">
                <a:solidFill>
                  <a:schemeClr val="bg1"/>
                </a:solidFill>
              </a:rPr>
              <a:t>ready-made slides to share</a:t>
            </a:r>
            <a:endParaRPr lang="en-GB" sz="1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68CFE6-1A5D-5169-B58D-91B02CFF0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6" y="2571750"/>
            <a:ext cx="1186145" cy="170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2155"/>
      </p:ext>
    </p:extLst>
  </p:cSld>
  <p:clrMapOvr>
    <a:masterClrMapping/>
  </p:clrMapOvr>
</p:sld>
</file>

<file path=ppt/theme/theme1.xml><?xml version="1.0" encoding="utf-8"?>
<a:theme xmlns:a="http://schemas.openxmlformats.org/drawingml/2006/main" name="gcc-powerpoint-template">
  <a:themeElements>
    <a:clrScheme name="GCC">
      <a:dk1>
        <a:srgbClr val="0A387A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BBF68AC03ED4E88ACDA4CA71FA117" ma:contentTypeVersion="4" ma:contentTypeDescription="Create a new document." ma:contentTypeScope="" ma:versionID="07be6fa8f74e0b171e238355fe8b4e15">
  <xsd:schema xmlns:xsd="http://www.w3.org/2001/XMLSchema" xmlns:xs="http://www.w3.org/2001/XMLSchema" xmlns:p="http://schemas.microsoft.com/office/2006/metadata/properties" xmlns:ns2="3dca8759-cd93-4170-bf5e-d5df397bfa81" targetNamespace="http://schemas.microsoft.com/office/2006/metadata/properties" ma:root="true" ma:fieldsID="25ec36994a91bac6e335cf0cd712f0e8" ns2:_="">
    <xsd:import namespace="3dca8759-cd93-4170-bf5e-d5df397bf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a8759-cd93-4170-bf5e-d5df397bf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80698-459F-4DBA-887B-5520919CFE0D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dca8759-cd93-4170-bf5e-d5df397bfa81"/>
    <ds:schemaRef ds:uri="http://purl.org/dc/elements/1.1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CD13F9-220A-4776-A62C-BD74E2C2E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a8759-cd93-4170-bf5e-d5df397bf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FB5ABA-8FA3-4ED9-8874-E1CFCCB1F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358</Words>
  <Application>Microsoft Office PowerPoint</Application>
  <PresentationFormat>On-screen Show (16:9)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gcc-powerpoint-template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MORGAN, Kate</cp:lastModifiedBy>
  <cp:revision>18</cp:revision>
  <dcterms:created xsi:type="dcterms:W3CDTF">2024-09-20T11:38:50Z</dcterms:created>
  <dcterms:modified xsi:type="dcterms:W3CDTF">2025-10-22T00:14:56Z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0x010100524BBF68AC03ED4E88ACDA4CA71FA117</vt:lpwstr>
  </property>
  <property fmtid="{D5CDD505-2E9C-101B-9397-08002B2CF9AE}" pid="3" name="_dlc_DocIdItemGuid">
    <vt:lpwstr>6e00bf64-d2d3-4eea-8408-118ffb07d3db</vt:lpwstr>
  </property>
  <property fmtid="{D5CDD505-2E9C-101B-9397-08002B2CF9AE}" pid="4" name="MediaServiceImageTags">
    <vt:lpwstr/>
  </property>
</Properties>
</file>